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Proxima Nova"/>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bold.fntdata"/><Relationship Id="rId20" Type="http://schemas.openxmlformats.org/officeDocument/2006/relationships/slide" Target="slides/slide15.xml"/><Relationship Id="rId42" Type="http://schemas.openxmlformats.org/officeDocument/2006/relationships/font" Target="fonts/ProximaNova-boldItalic.fntdata"/><Relationship Id="rId41" Type="http://schemas.openxmlformats.org/officeDocument/2006/relationships/font" Target="fonts/ProximaNova-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ProximaNova-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gif>
</file>

<file path=ppt/media/image24.png>
</file>

<file path=ppt/media/image25.png>
</file>

<file path=ppt/media/image26.png>
</file>

<file path=ppt/media/image27.gif>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1dec3044df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1dec3044df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1dec3044df_0_4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1dec3044df_0_4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1dec3044df_0_1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1dec3044df_0_1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1dec3044df_0_1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1dec3044df_0_1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1dec3044df_0_15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1dec3044df_0_15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1dec3044df_0_15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1dec3044df_0_15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1dec3044df_0_1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1dec3044df_0_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dec3044df_0_1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dec3044df_0_1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1dec3044df_0_15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1dec3044df_0_15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1e25108589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1e2510858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1dec3044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1dec3044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1dec3044df_0_1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1dec3044df_0_1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e251085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1e251085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e2510858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1e2510858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1e2510858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1e2510858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1e2510858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1e2510858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1e25108589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1e25108589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1e2510858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1e2510858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1e2510858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1e2510858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1e2510858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1e2510858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1e2510858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1e2510858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1dec3044df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1dec3044df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1e25108589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1e25108589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1e25108589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1e2510858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1e25108589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1e25108589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e2510858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e2510858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1dec3044df_0_15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1dec3044df_0_15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1dec3044df_0_4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1dec3044df_0_4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1dec3044df_0_4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1dec3044df_0_4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1dec3044df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1dec3044df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1dec3044df_0_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1dec3044df_0_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dec3044d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dec3044d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8.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developer.mozilla.org/en-US/docs/Web/JavaScript/Reference/Functions/Arrow_functions" TargetMode="External"/><Relationship Id="rId4" Type="http://schemas.openxmlformats.org/officeDocument/2006/relationships/hyperlink" Target="https://betterprogramming.pub/when-to-use-bind-call-and-apply-in-javascript-1ae9d7fa66d5"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developer.mozilla.org/en-US/docs/Web/API/Document_Object_Model" TargetMode="Externa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developer.mozilla.org/en-US/docs/Learn/JavaScript/Client-side_web_APIs/Manipulating_documents" TargetMode="Externa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w3schools.com/jsref/dom_obj_event.asp"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websitesetup.org/wp-content/uploads/2020/09/Javascript-Cheat-Sheet.pdf" TargetMode="External"/><Relationship Id="rId4" Type="http://schemas.openxmlformats.org/officeDocument/2006/relationships/hyperlink" Target="https://www.w3schools.com/jsref/default.asp" TargetMode="External"/><Relationship Id="rId5" Type="http://schemas.openxmlformats.org/officeDocument/2006/relationships/hyperlink" Target="https://developer.mozilla.org/en-US/docs/Web/JavaScript" TargetMode="External"/><Relationship Id="rId6" Type="http://schemas.openxmlformats.org/officeDocument/2006/relationships/hyperlink" Target="https://www.geeksforgeeks.org/javascript/" TargetMode="External"/><Relationship Id="rId7" Type="http://schemas.openxmlformats.org/officeDocument/2006/relationships/hyperlink" Target="https://www.youtube.com/watch?v=jS4aFq5-91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developer.mozilla.org/en-US/docs/Web/JavaScript/Reference/Global_Objects/Array/find" TargetMode="Externa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developer.mozilla.org/en-US/docs/Web/JavaScript/Reference/Global_Objects/Array/findIndex" TargetMode="Externa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developer.mozilla.org/en-US/docs/Web/JavaScript/Reference/Global_Objects/Array/map" TargetMode="Externa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developer.mozilla.org/en-US/docs/Web/JavaScript/Reference/Global_Objects/Array/filter" TargetMode="Externa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s://developer.mozilla.org/en-US/docs/Web/JavaScript/Reference/Global_Objects/Array/Reduce"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23.gif"/><Relationship Id="rId5" Type="http://schemas.openxmlformats.org/officeDocument/2006/relationships/image" Target="../media/image2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jsonplaceholder.typicode.com/users" TargetMode="External"/><Relationship Id="rId4" Type="http://schemas.openxmlformats.org/officeDocument/2006/relationships/hyperlink" Target="https://chrome.google.com/webstore/detail/json-formatter/bcjindcccaagfpapjjmafapmmgkkhgoa" TargetMode="External"/><Relationship Id="rId5"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hyperlink" Target="https://www.youtube.com/watch?v=8aGhZQkoFbQ" TargetMode="External"/><Relationship Id="rId4" Type="http://schemas.openxmlformats.org/officeDocument/2006/relationships/image" Target="../media/image27.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youtube.com/watch?v=ZYb_ZU8LNxs" TargetMode="External"/><Relationship Id="rId4" Type="http://schemas.openxmlformats.org/officeDocument/2006/relationships/hyperlink" Target="https://www.youtube.com/watch?v=WvTMIKHvPxU" TargetMode="External"/><Relationship Id="rId5" Type="http://schemas.openxmlformats.org/officeDocument/2006/relationships/hyperlink" Target="https://www.youtube.com/watch?v=R8rmfD9Y5-c" TargetMode="External"/><Relationship Id="rId6" Type="http://schemas.openxmlformats.org/officeDocument/2006/relationships/hyperlink" Target="https://developer.mozilla.org/en-US/docs/Web/JavaScript" TargetMode="External"/><Relationship Id="rId7" Type="http://schemas.openxmlformats.org/officeDocument/2006/relationships/hyperlink" Target="https://www.youtube.com/c/WebDevSimplified"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www.linkedin.com/in/nirjalpaudel/" TargetMode="External"/><Relationship Id="rId4" Type="http://schemas.openxmlformats.org/officeDocument/2006/relationships/hyperlink" Target="mailto:me@nirjalpaudel.com" TargetMode="External"/><Relationship Id="rId5" Type="http://schemas.openxmlformats.org/officeDocument/2006/relationships/hyperlink" Target="https://github.com/n1rjal" TargetMode="External"/><Relationship Id="rId6" Type="http://schemas.openxmlformats.org/officeDocument/2006/relationships/hyperlink" Target="https://www.facebook.com/n1rjal/" TargetMode="External"/><Relationship Id="rId7" Type="http://schemas.openxmlformats.org/officeDocument/2006/relationships/image" Target="../media/image2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careerkarma.com/blog/what-is-javascript-used-fo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flexiple.com/undefined-vs-null-javascript/"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JS WORKSHOP</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Just another workshop on JS or is it ? </a:t>
            </a:r>
            <a:r>
              <a:rPr lang="en-GB"/>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 js, we can declare string suing template string methods. This is just like using email templates.</a:t>
            </a:r>
            <a:endParaRPr/>
          </a:p>
          <a:p>
            <a:pPr indent="0" lvl="0" marL="0" rtl="0" algn="l">
              <a:spcBef>
                <a:spcPts val="1200"/>
              </a:spcBef>
              <a:spcAft>
                <a:spcPts val="1200"/>
              </a:spcAft>
              <a:buNone/>
            </a:pPr>
            <a:r>
              <a:t/>
            </a:r>
            <a:endParaRPr/>
          </a:p>
        </p:txBody>
      </p:sp>
      <p:sp>
        <p:nvSpPr>
          <p:cNvPr id="123" name="Google Shape;12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Fun fact - Template string</a:t>
            </a:r>
            <a:endParaRPr/>
          </a:p>
        </p:txBody>
      </p:sp>
      <p:pic>
        <p:nvPicPr>
          <p:cNvPr id="124" name="Google Shape;124;p22"/>
          <p:cNvPicPr preferRelativeResize="0"/>
          <p:nvPr/>
        </p:nvPicPr>
        <p:blipFill>
          <a:blip r:embed="rId3">
            <a:alphaModFix/>
          </a:blip>
          <a:stretch>
            <a:fillRect/>
          </a:stretch>
        </p:blipFill>
        <p:spPr>
          <a:xfrm>
            <a:off x="4005650" y="1787475"/>
            <a:ext cx="4275876" cy="2781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 vs == vs ===</a:t>
            </a:r>
            <a:endParaRPr/>
          </a:p>
        </p:txBody>
      </p:sp>
      <p:sp>
        <p:nvSpPr>
          <p:cNvPr id="130" name="Google Shape;130;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trike="sngStrike"/>
              <a:t>Apart from spelling,</a:t>
            </a:r>
            <a:r>
              <a:rPr lang="en-GB"/>
              <a:t> </a:t>
            </a:r>
            <a:r>
              <a:rPr lang="en-GB"/>
              <a:t>their</a:t>
            </a:r>
            <a:r>
              <a:rPr lang="en-GB"/>
              <a:t> </a:t>
            </a:r>
            <a:r>
              <a:rPr lang="en-GB"/>
              <a:t>differences</a:t>
            </a:r>
            <a:r>
              <a:rPr lang="en-GB"/>
              <a:t> are </a:t>
            </a:r>
            <a:endParaRPr/>
          </a:p>
          <a:p>
            <a:pPr indent="-342900" lvl="0" marL="457200" rtl="0" algn="l">
              <a:spcBef>
                <a:spcPts val="1200"/>
              </a:spcBef>
              <a:spcAft>
                <a:spcPts val="0"/>
              </a:spcAft>
              <a:buSzPts val="1800"/>
              <a:buAutoNum type="arabicPeriod"/>
            </a:pPr>
            <a:r>
              <a:rPr lang="en-GB"/>
              <a:t>= is used to assign a value to a variable</a:t>
            </a:r>
            <a:endParaRPr/>
          </a:p>
          <a:p>
            <a:pPr indent="-342900" lvl="0" marL="457200" rtl="0" algn="l">
              <a:spcBef>
                <a:spcPts val="0"/>
              </a:spcBef>
              <a:spcAft>
                <a:spcPts val="0"/>
              </a:spcAft>
              <a:buSzPts val="1800"/>
              <a:buAutoNum type="arabicPeriod"/>
            </a:pPr>
            <a:r>
              <a:rPr lang="en-GB"/>
              <a:t>== is used to compare between values or variables but</a:t>
            </a:r>
            <a:endParaRPr/>
          </a:p>
          <a:p>
            <a:pPr indent="0" lvl="0" marL="457200" rtl="0" algn="l">
              <a:spcBef>
                <a:spcPts val="1200"/>
              </a:spcBef>
              <a:spcAft>
                <a:spcPts val="0"/>
              </a:spcAft>
              <a:buNone/>
            </a:pPr>
            <a:r>
              <a:rPr lang="en-GB"/>
              <a:t>Data type based </a:t>
            </a:r>
            <a:r>
              <a:rPr lang="en-GB"/>
              <a:t>comparison</a:t>
            </a:r>
            <a:r>
              <a:rPr lang="en-GB"/>
              <a:t> is not </a:t>
            </a:r>
            <a:endParaRPr/>
          </a:p>
          <a:p>
            <a:pPr indent="-342900" lvl="0" marL="457200" rtl="0" algn="l">
              <a:spcBef>
                <a:spcPts val="1200"/>
              </a:spcBef>
              <a:spcAft>
                <a:spcPts val="0"/>
              </a:spcAft>
              <a:buSzPts val="1800"/>
              <a:buAutoNum type="arabicPeriod"/>
            </a:pPr>
            <a:r>
              <a:rPr lang="en-GB"/>
              <a:t>=== is used to strictly compare between values or variables.</a:t>
            </a:r>
            <a:endParaRPr/>
          </a:p>
          <a:p>
            <a:pPr indent="0" lvl="0" marL="0" rtl="0" algn="l">
              <a:spcBef>
                <a:spcPts val="1200"/>
              </a:spcBef>
              <a:spcAft>
                <a:spcPts val="1200"/>
              </a:spcAft>
              <a:buNone/>
            </a:pPr>
            <a:r>
              <a:t/>
            </a:r>
            <a:endParaRPr/>
          </a:p>
        </p:txBody>
      </p:sp>
      <p:pic>
        <p:nvPicPr>
          <p:cNvPr id="131" name="Google Shape;131;p23"/>
          <p:cNvPicPr preferRelativeResize="0"/>
          <p:nvPr/>
        </p:nvPicPr>
        <p:blipFill>
          <a:blip r:embed="rId3">
            <a:alphaModFix/>
          </a:blip>
          <a:stretch>
            <a:fillRect/>
          </a:stretch>
        </p:blipFill>
        <p:spPr>
          <a:xfrm>
            <a:off x="6870150" y="2263825"/>
            <a:ext cx="1962150" cy="2305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189450" y="1911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Let vs const vs var</a:t>
            </a:r>
            <a:endParaRPr/>
          </a:p>
        </p:txBody>
      </p:sp>
      <p:sp>
        <p:nvSpPr>
          <p:cNvPr id="137" name="Google Shape;137;p24"/>
          <p:cNvSpPr txBox="1"/>
          <p:nvPr>
            <p:ph idx="1" type="body"/>
          </p:nvPr>
        </p:nvSpPr>
        <p:spPr>
          <a:xfrm>
            <a:off x="311700" y="1152475"/>
            <a:ext cx="8520600" cy="3737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38" name="Google Shape;138;p24"/>
          <p:cNvPicPr preferRelativeResize="0"/>
          <p:nvPr/>
        </p:nvPicPr>
        <p:blipFill>
          <a:blip r:embed="rId3">
            <a:alphaModFix/>
          </a:blip>
          <a:stretch>
            <a:fillRect/>
          </a:stretch>
        </p:blipFill>
        <p:spPr>
          <a:xfrm>
            <a:off x="311702" y="763800"/>
            <a:ext cx="5917074" cy="37370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191100"/>
            <a:ext cx="8398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Hoisting</a:t>
            </a:r>
            <a:endParaRPr/>
          </a:p>
        </p:txBody>
      </p:sp>
      <p:sp>
        <p:nvSpPr>
          <p:cNvPr id="144" name="Google Shape;144;p25"/>
          <p:cNvSpPr txBox="1"/>
          <p:nvPr>
            <p:ph idx="1" type="body"/>
          </p:nvPr>
        </p:nvSpPr>
        <p:spPr>
          <a:xfrm>
            <a:off x="311700" y="860525"/>
            <a:ext cx="8520600" cy="3737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JavaScript Hoisting refers to the process whereby the interpreter appears to move the declaration of functions, variables or classes to the top of their scope, prior to execution of the code. Hoisting allows functions to be safely used in code before they are declared.</a:t>
            </a:r>
            <a:endParaRPr/>
          </a:p>
          <a:p>
            <a:pPr indent="0" lvl="0" marL="0" rtl="0" algn="l">
              <a:spcBef>
                <a:spcPts val="1200"/>
              </a:spcBef>
              <a:spcAft>
                <a:spcPts val="0"/>
              </a:spcAft>
              <a:buNone/>
            </a:pPr>
            <a:r>
              <a:rPr lang="en-GB"/>
              <a:t>What we see                                                       What interpreter interprets as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45" name="Google Shape;145;p25"/>
          <p:cNvPicPr preferRelativeResize="0"/>
          <p:nvPr/>
        </p:nvPicPr>
        <p:blipFill>
          <a:blip r:embed="rId3">
            <a:alphaModFix/>
          </a:blip>
          <a:stretch>
            <a:fillRect/>
          </a:stretch>
        </p:blipFill>
        <p:spPr>
          <a:xfrm>
            <a:off x="311700" y="2678850"/>
            <a:ext cx="3617374" cy="1875850"/>
          </a:xfrm>
          <a:prstGeom prst="rect">
            <a:avLst/>
          </a:prstGeom>
          <a:noFill/>
          <a:ln>
            <a:noFill/>
          </a:ln>
        </p:spPr>
      </p:pic>
      <p:pic>
        <p:nvPicPr>
          <p:cNvPr id="146" name="Google Shape;146;p25"/>
          <p:cNvPicPr preferRelativeResize="0"/>
          <p:nvPr/>
        </p:nvPicPr>
        <p:blipFill>
          <a:blip r:embed="rId4">
            <a:alphaModFix/>
          </a:blip>
          <a:stretch>
            <a:fillRect/>
          </a:stretch>
        </p:blipFill>
        <p:spPr>
          <a:xfrm>
            <a:off x="4978564" y="2678850"/>
            <a:ext cx="3482760" cy="1875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Arrow </a:t>
            </a:r>
            <a:r>
              <a:rPr lang="en-GB"/>
              <a:t>Function</a:t>
            </a:r>
            <a:endParaRPr/>
          </a:p>
        </p:txBody>
      </p:sp>
      <p:sp>
        <p:nvSpPr>
          <p:cNvPr id="152" name="Google Shape;152;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1500"/>
              <a:t>Discussed</a:t>
            </a:r>
            <a:r>
              <a:rPr lang="en-GB" sz="1500"/>
              <a:t> earlier, a function what a function is</a:t>
            </a:r>
            <a:endParaRPr sz="1500"/>
          </a:p>
          <a:p>
            <a:pPr indent="0" lvl="0" marL="0" rtl="0" algn="l">
              <a:spcBef>
                <a:spcPts val="1200"/>
              </a:spcBef>
              <a:spcAft>
                <a:spcPts val="0"/>
              </a:spcAft>
              <a:buNone/>
            </a:pPr>
            <a:r>
              <a:rPr lang="en-GB" sz="1500"/>
              <a:t>But arrow function is a compact alternative to the traditional functions. But it does have things like </a:t>
            </a:r>
            <a:endParaRPr sz="1500"/>
          </a:p>
          <a:p>
            <a:pPr indent="0" lvl="0" marL="0" rtl="0" algn="l">
              <a:spcBef>
                <a:spcPts val="1200"/>
              </a:spcBef>
              <a:spcAft>
                <a:spcPts val="0"/>
              </a:spcAft>
              <a:buNone/>
            </a:pPr>
            <a:r>
              <a:rPr b="1" lang="en-GB" sz="1500"/>
              <a:t>Differences &amp; Limitations:</a:t>
            </a:r>
            <a:endParaRPr b="1" sz="1500"/>
          </a:p>
          <a:p>
            <a:pPr indent="-316706" lvl="0" marL="457200" rtl="0" algn="l">
              <a:spcBef>
                <a:spcPts val="1200"/>
              </a:spcBef>
              <a:spcAft>
                <a:spcPts val="0"/>
              </a:spcAft>
              <a:buSzPct val="100000"/>
              <a:buChar char="●"/>
            </a:pPr>
            <a:r>
              <a:rPr lang="en-GB" sz="1500"/>
              <a:t>Does not have its own bindings to this or super, and should not be used as methods.</a:t>
            </a:r>
            <a:endParaRPr sz="1500"/>
          </a:p>
          <a:p>
            <a:pPr indent="-316706" lvl="0" marL="457200" rtl="0" algn="l">
              <a:spcBef>
                <a:spcPts val="0"/>
              </a:spcBef>
              <a:spcAft>
                <a:spcPts val="0"/>
              </a:spcAft>
              <a:buSzPct val="100000"/>
              <a:buChar char="●"/>
            </a:pPr>
            <a:r>
              <a:rPr lang="en-GB" sz="1500"/>
              <a:t>Does not have new.target keyword.</a:t>
            </a:r>
            <a:endParaRPr sz="1500"/>
          </a:p>
          <a:p>
            <a:pPr indent="-316706" lvl="0" marL="457200" rtl="0" algn="l">
              <a:spcBef>
                <a:spcPts val="0"/>
              </a:spcBef>
              <a:spcAft>
                <a:spcPts val="0"/>
              </a:spcAft>
              <a:buSzPct val="100000"/>
              <a:buChar char="●"/>
            </a:pPr>
            <a:r>
              <a:rPr lang="en-GB" sz="1500"/>
              <a:t>Not suitable for call, apply and bind methods, which generally rely on establishing a scope.</a:t>
            </a:r>
            <a:endParaRPr sz="1500"/>
          </a:p>
          <a:p>
            <a:pPr indent="-316706" lvl="0" marL="457200" rtl="0" algn="l">
              <a:spcBef>
                <a:spcPts val="0"/>
              </a:spcBef>
              <a:spcAft>
                <a:spcPts val="0"/>
              </a:spcAft>
              <a:buSzPct val="100000"/>
              <a:buChar char="●"/>
            </a:pPr>
            <a:r>
              <a:rPr lang="en-GB" sz="1500"/>
              <a:t>Can not be used as constructors.</a:t>
            </a:r>
            <a:endParaRPr sz="1500"/>
          </a:p>
          <a:p>
            <a:pPr indent="-316706" lvl="0" marL="457200" rtl="0" algn="l">
              <a:spcBef>
                <a:spcPts val="0"/>
              </a:spcBef>
              <a:spcAft>
                <a:spcPts val="0"/>
              </a:spcAft>
              <a:buSzPct val="100000"/>
              <a:buChar char="●"/>
            </a:pPr>
            <a:r>
              <a:rPr lang="en-GB" sz="1500"/>
              <a:t>Can not use yield, within its body.</a:t>
            </a:r>
            <a:endParaRPr sz="1500"/>
          </a:p>
          <a:p>
            <a:pPr indent="0" lvl="0" marL="457200" rtl="0" algn="l">
              <a:spcBef>
                <a:spcPts val="1200"/>
              </a:spcBef>
              <a:spcAft>
                <a:spcPts val="0"/>
              </a:spcAft>
              <a:buNone/>
            </a:pPr>
            <a:r>
              <a:t/>
            </a:r>
            <a:endParaRPr sz="1500"/>
          </a:p>
          <a:p>
            <a:pPr indent="0" lvl="0" marL="0" rtl="0" algn="l">
              <a:spcBef>
                <a:spcPts val="1200"/>
              </a:spcBef>
              <a:spcAft>
                <a:spcPts val="0"/>
              </a:spcAft>
              <a:buNone/>
            </a:pPr>
            <a:r>
              <a:rPr lang="en-GB" sz="1264" u="sng">
                <a:solidFill>
                  <a:schemeClr val="hlink"/>
                </a:solidFill>
                <a:hlinkClick r:id="rId3"/>
              </a:rPr>
              <a:t>https://developer.mozilla.org/en-US/docs/Web/JavaScript/Reference/Functions/Arrow_functions</a:t>
            </a:r>
            <a:br>
              <a:rPr lang="en-GB" sz="1500"/>
            </a:br>
            <a:r>
              <a:rPr lang="en-GB" sz="1200" u="sng">
                <a:solidFill>
                  <a:schemeClr val="hlink"/>
                </a:solidFill>
                <a:hlinkClick r:id="rId4"/>
              </a:rPr>
              <a:t>https://betterprogramming.pub/when-to-use-bind-call-and-apply-in-javascript-1ae9d7fa66d5</a:t>
            </a:r>
            <a:endParaRPr sz="1200"/>
          </a:p>
          <a:p>
            <a:pPr indent="0" lvl="0" marL="0" rtl="0" algn="l">
              <a:spcBef>
                <a:spcPts val="1200"/>
              </a:spcBef>
              <a:spcAft>
                <a:spcPts val="1200"/>
              </a:spcAft>
              <a:buNone/>
            </a:pPr>
            <a:r>
              <a:t/>
            </a:r>
            <a:endParaRPr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Custom Errors</a:t>
            </a:r>
            <a:endParaRPr/>
          </a:p>
        </p:txBody>
      </p:sp>
      <p:sp>
        <p:nvSpPr>
          <p:cNvPr id="158" name="Google Shape;158;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t>Almost every things you see in red is error. Error shows that there is something wrong</a:t>
            </a:r>
            <a:endParaRPr sz="1200"/>
          </a:p>
          <a:p>
            <a:pPr indent="0" lvl="0" marL="0" rtl="0" algn="l">
              <a:spcBef>
                <a:spcPts val="1200"/>
              </a:spcBef>
              <a:spcAft>
                <a:spcPts val="0"/>
              </a:spcAft>
              <a:buNone/>
            </a:pPr>
            <a:r>
              <a:rPr lang="en-GB" sz="1200"/>
              <a:t>In your code.</a:t>
            </a:r>
            <a:br>
              <a:rPr lang="en-GB" sz="1200"/>
            </a:br>
            <a:br>
              <a:rPr lang="en-GB" sz="1200"/>
            </a:br>
            <a:r>
              <a:rPr lang="en-GB" sz="1200"/>
              <a:t>We can write custom error in JS, it is done using throw statement</a:t>
            </a:r>
            <a:endParaRPr sz="1200"/>
          </a:p>
          <a:p>
            <a:pPr indent="0" lvl="0" marL="0" rtl="0" algn="l">
              <a:spcBef>
                <a:spcPts val="1200"/>
              </a:spcBef>
              <a:spcAft>
                <a:spcPts val="0"/>
              </a:spcAft>
              <a:buNone/>
            </a:pPr>
            <a:r>
              <a:rPr lang="en-GB" sz="1200"/>
              <a:t>Example</a:t>
            </a:r>
            <a:endParaRPr sz="1200"/>
          </a:p>
          <a:p>
            <a:pPr indent="0" lvl="0" marL="0" rtl="0" algn="l">
              <a:spcBef>
                <a:spcPts val="1200"/>
              </a:spcBef>
              <a:spcAft>
                <a:spcPts val="0"/>
              </a:spcAft>
              <a:buNone/>
            </a:pPr>
            <a:r>
              <a:rPr lang="en-GB" sz="1200"/>
              <a:t>t</a:t>
            </a:r>
            <a:r>
              <a:rPr lang="en-GB" sz="1200"/>
              <a:t>hrow 3;</a:t>
            </a:r>
            <a:endParaRPr sz="1200"/>
          </a:p>
          <a:p>
            <a:pPr indent="0" lvl="0" marL="0" rtl="0" algn="l">
              <a:spcBef>
                <a:spcPts val="1200"/>
              </a:spcBef>
              <a:spcAft>
                <a:spcPts val="1200"/>
              </a:spcAft>
              <a:buNone/>
            </a:pPr>
            <a:r>
              <a:rPr lang="en-GB" sz="1200"/>
              <a:t>t</a:t>
            </a:r>
            <a:r>
              <a:rPr lang="en-GB" sz="1200"/>
              <a:t>hrow 55;</a:t>
            </a:r>
            <a:endParaRPr sz="1200"/>
          </a:p>
        </p:txBody>
      </p:sp>
      <p:pic>
        <p:nvPicPr>
          <p:cNvPr id="159" name="Google Shape;159;p27"/>
          <p:cNvPicPr preferRelativeResize="0"/>
          <p:nvPr/>
        </p:nvPicPr>
        <p:blipFill>
          <a:blip r:embed="rId3">
            <a:alphaModFix/>
          </a:blip>
          <a:stretch>
            <a:fillRect/>
          </a:stretch>
        </p:blipFill>
        <p:spPr>
          <a:xfrm>
            <a:off x="5637675" y="1468400"/>
            <a:ext cx="3194624" cy="3100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Document Object Model</a:t>
            </a:r>
            <a:endParaRPr/>
          </a:p>
        </p:txBody>
      </p:sp>
      <p:sp>
        <p:nvSpPr>
          <p:cNvPr id="165" name="Google Shape;165;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200"/>
              <a:t>When a web page is loaded, the browser creates a Document Object Model of the page. Each element in DOM </a:t>
            </a:r>
            <a:r>
              <a:rPr lang="en-GB" sz="1200"/>
              <a:t>represents</a:t>
            </a:r>
            <a:r>
              <a:rPr lang="en-GB" sz="1200"/>
              <a:t> what we see on the screen. DOM elements have various </a:t>
            </a:r>
            <a:r>
              <a:rPr lang="en-GB" sz="1200"/>
              <a:t>properties</a:t>
            </a:r>
            <a:r>
              <a:rPr lang="en-GB" sz="1200"/>
              <a:t> for style, class-list, id, etc</a:t>
            </a:r>
            <a:endParaRPr sz="1200"/>
          </a:p>
          <a:p>
            <a:pPr indent="0" lvl="0" marL="0" rtl="0" algn="l">
              <a:spcBef>
                <a:spcPts val="1200"/>
              </a:spcBef>
              <a:spcAft>
                <a:spcPts val="0"/>
              </a:spcAft>
              <a:buNone/>
            </a:pPr>
            <a:r>
              <a:rPr lang="en-GB" sz="1200"/>
              <a:t>The HTML DOM model is constructed as a tree of Objects:</a:t>
            </a:r>
            <a:endParaRPr sz="1200"/>
          </a:p>
          <a:p>
            <a:pPr indent="0" lvl="0" marL="0" rtl="0" algn="l">
              <a:spcBef>
                <a:spcPts val="1200"/>
              </a:spcBef>
              <a:spcAft>
                <a:spcPts val="0"/>
              </a:spcAft>
              <a:buNone/>
            </a:pPr>
            <a:r>
              <a:rPr lang="en-GB" sz="1200"/>
              <a:t>Using JavaScript, we can</a:t>
            </a:r>
            <a:endParaRPr sz="1200"/>
          </a:p>
          <a:p>
            <a:pPr indent="-304800" lvl="0" marL="457200" rtl="0" algn="l">
              <a:spcBef>
                <a:spcPts val="1200"/>
              </a:spcBef>
              <a:spcAft>
                <a:spcPts val="0"/>
              </a:spcAft>
              <a:buSzPts val="1200"/>
              <a:buChar char="●"/>
            </a:pPr>
            <a:r>
              <a:rPr lang="en-GB" sz="1200"/>
              <a:t>change all the HTML elements in the page</a:t>
            </a:r>
            <a:endParaRPr sz="1200"/>
          </a:p>
          <a:p>
            <a:pPr indent="-304800" lvl="0" marL="457200" rtl="0" algn="l">
              <a:spcBef>
                <a:spcPts val="0"/>
              </a:spcBef>
              <a:spcAft>
                <a:spcPts val="0"/>
              </a:spcAft>
              <a:buSzPts val="1200"/>
              <a:buChar char="●"/>
            </a:pPr>
            <a:r>
              <a:rPr lang="en-GB" sz="1200"/>
              <a:t>change all the HTML attributes in the page</a:t>
            </a:r>
            <a:endParaRPr sz="1200"/>
          </a:p>
          <a:p>
            <a:pPr indent="-304800" lvl="0" marL="457200" rtl="0" algn="l">
              <a:spcBef>
                <a:spcPts val="0"/>
              </a:spcBef>
              <a:spcAft>
                <a:spcPts val="0"/>
              </a:spcAft>
              <a:buSzPts val="1200"/>
              <a:buChar char="●"/>
            </a:pPr>
            <a:r>
              <a:rPr lang="en-GB" sz="1200"/>
              <a:t>change all the CSS styles in the page</a:t>
            </a:r>
            <a:endParaRPr sz="1200"/>
          </a:p>
          <a:p>
            <a:pPr indent="-304800" lvl="0" marL="457200" rtl="0" algn="l">
              <a:spcBef>
                <a:spcPts val="0"/>
              </a:spcBef>
              <a:spcAft>
                <a:spcPts val="0"/>
              </a:spcAft>
              <a:buSzPts val="1200"/>
              <a:buChar char="●"/>
            </a:pPr>
            <a:r>
              <a:rPr lang="en-GB" sz="1200"/>
              <a:t>remove existing HTML elements and attributes</a:t>
            </a:r>
            <a:endParaRPr sz="1200"/>
          </a:p>
          <a:p>
            <a:pPr indent="-304800" lvl="0" marL="457200" rtl="0" algn="l">
              <a:spcBef>
                <a:spcPts val="0"/>
              </a:spcBef>
              <a:spcAft>
                <a:spcPts val="0"/>
              </a:spcAft>
              <a:buSzPts val="1200"/>
              <a:buChar char="●"/>
            </a:pPr>
            <a:r>
              <a:rPr lang="en-GB" sz="1200"/>
              <a:t>add new HTML elements and attributes</a:t>
            </a:r>
            <a:endParaRPr sz="1200"/>
          </a:p>
          <a:p>
            <a:pPr indent="-304800" lvl="0" marL="457200" rtl="0" algn="l">
              <a:spcBef>
                <a:spcPts val="0"/>
              </a:spcBef>
              <a:spcAft>
                <a:spcPts val="0"/>
              </a:spcAft>
              <a:buSzPts val="1200"/>
              <a:buChar char="●"/>
            </a:pPr>
            <a:r>
              <a:rPr lang="en-GB" sz="1200"/>
              <a:t>react to all existing HTML events in the page</a:t>
            </a:r>
            <a:endParaRPr sz="1200"/>
          </a:p>
          <a:p>
            <a:pPr indent="-304800" lvl="0" marL="457200" rtl="0" algn="l">
              <a:spcBef>
                <a:spcPts val="0"/>
              </a:spcBef>
              <a:spcAft>
                <a:spcPts val="0"/>
              </a:spcAft>
              <a:buSzPts val="1200"/>
              <a:buChar char="●"/>
            </a:pPr>
            <a:r>
              <a:rPr lang="en-GB" sz="1200"/>
              <a:t>create new HTML events in the page</a:t>
            </a:r>
            <a:endParaRPr sz="1200"/>
          </a:p>
          <a:p>
            <a:pPr indent="0" lvl="0" marL="0" rtl="0" algn="l">
              <a:spcBef>
                <a:spcPts val="1200"/>
              </a:spcBef>
              <a:spcAft>
                <a:spcPts val="0"/>
              </a:spcAft>
              <a:buNone/>
            </a:pPr>
            <a:r>
              <a:t/>
            </a:r>
            <a:endParaRPr sz="1200"/>
          </a:p>
          <a:p>
            <a:pPr indent="0" lvl="0" marL="0" rtl="0" algn="l">
              <a:spcBef>
                <a:spcPts val="1200"/>
              </a:spcBef>
              <a:spcAft>
                <a:spcPts val="1200"/>
              </a:spcAft>
              <a:buNone/>
            </a:pPr>
            <a:r>
              <a:rPr lang="en-GB" sz="900" u="sng">
                <a:solidFill>
                  <a:schemeClr val="hlink"/>
                </a:solidFill>
                <a:hlinkClick r:id="rId3"/>
              </a:rPr>
              <a:t>https://developer.mozilla.org/en-US/docs/Web/API/Document_Object_Model</a:t>
            </a:r>
            <a:endParaRPr sz="900"/>
          </a:p>
        </p:txBody>
      </p:sp>
      <p:pic>
        <p:nvPicPr>
          <p:cNvPr id="166" name="Google Shape;166;p28"/>
          <p:cNvPicPr preferRelativeResize="0"/>
          <p:nvPr/>
        </p:nvPicPr>
        <p:blipFill>
          <a:blip r:embed="rId4">
            <a:alphaModFix/>
          </a:blip>
          <a:stretch>
            <a:fillRect/>
          </a:stretch>
        </p:blipFill>
        <p:spPr>
          <a:xfrm>
            <a:off x="4401950" y="1949200"/>
            <a:ext cx="4602624" cy="2619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DOM manipulation</a:t>
            </a:r>
            <a:endParaRPr/>
          </a:p>
        </p:txBody>
      </p:sp>
      <p:sp>
        <p:nvSpPr>
          <p:cNvPr id="172" name="Google Shape;17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GB" sz="1400"/>
              <a:t>Change title of a website</a:t>
            </a:r>
            <a:endParaRPr sz="1400"/>
          </a:p>
          <a:p>
            <a:pPr indent="-317500" lvl="0" marL="457200" rtl="0" algn="l">
              <a:spcBef>
                <a:spcPts val="0"/>
              </a:spcBef>
              <a:spcAft>
                <a:spcPts val="0"/>
              </a:spcAft>
              <a:buSzPts val="1400"/>
              <a:buChar char="-"/>
            </a:pPr>
            <a:r>
              <a:rPr lang="en-GB" sz="1400"/>
              <a:t>Add a div to an element in website</a:t>
            </a:r>
            <a:endParaRPr sz="1400"/>
          </a:p>
          <a:p>
            <a:pPr indent="-317500" lvl="0" marL="457200" rtl="0" algn="l">
              <a:spcBef>
                <a:spcPts val="0"/>
              </a:spcBef>
              <a:spcAft>
                <a:spcPts val="0"/>
              </a:spcAft>
              <a:buSzPts val="1400"/>
              <a:buChar char="-"/>
            </a:pPr>
            <a:r>
              <a:rPr lang="en-GB" sz="1400"/>
              <a:t>Change style of an element</a:t>
            </a:r>
            <a:endParaRPr sz="1400"/>
          </a:p>
          <a:p>
            <a:pPr indent="-317500" lvl="0" marL="457200" rtl="0" algn="l">
              <a:spcBef>
                <a:spcPts val="0"/>
              </a:spcBef>
              <a:spcAft>
                <a:spcPts val="0"/>
              </a:spcAft>
              <a:buSzPts val="1400"/>
              <a:buChar char="-"/>
            </a:pPr>
            <a:r>
              <a:rPr lang="en-GB" sz="1400"/>
              <a:t>Change content of an element using innerHTML</a:t>
            </a:r>
            <a:endParaRPr sz="1400"/>
          </a:p>
          <a:p>
            <a:pPr indent="-317500" lvl="0" marL="457200" rtl="0" algn="l">
              <a:spcBef>
                <a:spcPts val="0"/>
              </a:spcBef>
              <a:spcAft>
                <a:spcPts val="0"/>
              </a:spcAft>
              <a:buSzPts val="1400"/>
              <a:buChar char="-"/>
            </a:pPr>
            <a:r>
              <a:rPr lang="en-GB" sz="1400"/>
              <a:t>Change </a:t>
            </a:r>
            <a:r>
              <a:rPr lang="en-GB" sz="1400"/>
              <a:t>content of an element using innerText</a:t>
            </a:r>
            <a:endParaRPr sz="1400"/>
          </a:p>
          <a:p>
            <a:pPr indent="-317500" lvl="0" marL="457200" rtl="0" algn="l">
              <a:spcBef>
                <a:spcPts val="0"/>
              </a:spcBef>
              <a:spcAft>
                <a:spcPts val="0"/>
              </a:spcAft>
              <a:buSzPts val="1400"/>
              <a:buChar char="-"/>
            </a:pPr>
            <a:r>
              <a:rPr lang="en-GB" sz="1400"/>
              <a:t>Add or remove class to an element </a:t>
            </a:r>
            <a:endParaRPr sz="1400"/>
          </a:p>
          <a:p>
            <a:pPr indent="-317500" lvl="0" marL="457200" rtl="0" algn="l">
              <a:spcBef>
                <a:spcPts val="0"/>
              </a:spcBef>
              <a:spcAft>
                <a:spcPts val="0"/>
              </a:spcAft>
              <a:buSzPts val="1400"/>
              <a:buChar char="-"/>
            </a:pPr>
            <a:r>
              <a:rPr lang="en-GB" sz="1400"/>
              <a:t>Change id to an element</a:t>
            </a:r>
            <a:endParaRPr sz="1400"/>
          </a:p>
          <a:p>
            <a:pPr indent="0" lvl="0" marL="457200" rtl="0" algn="l">
              <a:spcBef>
                <a:spcPts val="1200"/>
              </a:spcBef>
              <a:spcAft>
                <a:spcPts val="0"/>
              </a:spcAft>
              <a:buNone/>
            </a:pPr>
            <a:r>
              <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rPr lang="en-GB" sz="800" u="sng">
                <a:solidFill>
                  <a:schemeClr val="hlink"/>
                </a:solidFill>
                <a:hlinkClick r:id="rId3"/>
              </a:rPr>
              <a:t>https://developer.mozilla.org/en-US/docs/Learn/JavaScript/Client-side_web_APIs/Manipulating_documents</a:t>
            </a:r>
            <a:endParaRPr sz="800"/>
          </a:p>
        </p:txBody>
      </p:sp>
      <p:pic>
        <p:nvPicPr>
          <p:cNvPr id="173" name="Google Shape;173;p29"/>
          <p:cNvPicPr preferRelativeResize="0"/>
          <p:nvPr/>
        </p:nvPicPr>
        <p:blipFill>
          <a:blip r:embed="rId4">
            <a:alphaModFix/>
          </a:blip>
          <a:stretch>
            <a:fillRect/>
          </a:stretch>
        </p:blipFill>
        <p:spPr>
          <a:xfrm>
            <a:off x="5397650" y="2515925"/>
            <a:ext cx="3606925" cy="2052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DOM events and listeners</a:t>
            </a:r>
            <a:endParaRPr/>
          </a:p>
        </p:txBody>
      </p:sp>
      <p:sp>
        <p:nvSpPr>
          <p:cNvPr id="179" name="Google Shape;179;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t>Various events take place in the DOM. Events like </a:t>
            </a:r>
            <a:r>
              <a:rPr lang="en-GB" sz="1400"/>
              <a:t>click, double click, drag, blur, change, etc. As a JS developer, you must learn how to react to these events.</a:t>
            </a:r>
            <a:endParaRPr sz="1400"/>
          </a:p>
          <a:p>
            <a:pPr indent="0" lvl="0" marL="0" rtl="0" algn="l">
              <a:spcBef>
                <a:spcPts val="1200"/>
              </a:spcBef>
              <a:spcAft>
                <a:spcPts val="0"/>
              </a:spcAft>
              <a:buNone/>
            </a:pPr>
            <a:r>
              <a:rPr lang="en-GB" sz="1400"/>
              <a:t>All the DOM events: </a:t>
            </a:r>
            <a:r>
              <a:rPr lang="en-GB" sz="1100" u="sng">
                <a:solidFill>
                  <a:schemeClr val="hlink"/>
                </a:solidFill>
                <a:hlinkClick r:id="rId3"/>
              </a:rPr>
              <a:t>HTML DOM Event Object</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rPr lang="en-GB" sz="1300"/>
              <a:t>Listeners are attached with a function that gets trigger every time the specified events takes place. Lets see an example.</a:t>
            </a:r>
            <a:endParaRPr sz="13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Who is in for day 2</a:t>
            </a:r>
            <a:endParaRPr/>
          </a:p>
        </p:txBody>
      </p:sp>
      <p:pic>
        <p:nvPicPr>
          <p:cNvPr id="185" name="Google Shape;185;p31"/>
          <p:cNvPicPr preferRelativeResize="0"/>
          <p:nvPr/>
        </p:nvPicPr>
        <p:blipFill>
          <a:blip r:embed="rId3">
            <a:alphaModFix/>
          </a:blip>
          <a:stretch>
            <a:fillRect/>
          </a:stretch>
        </p:blipFill>
        <p:spPr>
          <a:xfrm>
            <a:off x="311700" y="1448800"/>
            <a:ext cx="3878450" cy="2762250"/>
          </a:xfrm>
          <a:prstGeom prst="rect">
            <a:avLst/>
          </a:prstGeom>
          <a:noFill/>
          <a:ln>
            <a:noFill/>
          </a:ln>
        </p:spPr>
      </p:pic>
      <p:sp>
        <p:nvSpPr>
          <p:cNvPr id="186" name="Google Shape;186;p31"/>
          <p:cNvSpPr txBox="1"/>
          <p:nvPr/>
        </p:nvSpPr>
        <p:spPr>
          <a:xfrm>
            <a:off x="4190138" y="2257425"/>
            <a:ext cx="8127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latin typeface="Proxima Nova"/>
                <a:ea typeface="Proxima Nova"/>
                <a:cs typeface="Proxima Nova"/>
                <a:sym typeface="Proxima Nova"/>
              </a:rPr>
              <a:t>BUT</a:t>
            </a:r>
            <a:r>
              <a:rPr lang="en-GB">
                <a:latin typeface="Proxima Nova"/>
                <a:ea typeface="Proxima Nova"/>
                <a:cs typeface="Proxima Nova"/>
                <a:sym typeface="Proxima Nova"/>
              </a:rPr>
              <a:t>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87" name="Google Shape;187;p31"/>
          <p:cNvPicPr preferRelativeResize="0"/>
          <p:nvPr/>
        </p:nvPicPr>
        <p:blipFill>
          <a:blip r:embed="rId4">
            <a:alphaModFix/>
          </a:blip>
          <a:stretch>
            <a:fillRect/>
          </a:stretch>
        </p:blipFill>
        <p:spPr>
          <a:xfrm>
            <a:off x="5002850" y="1319600"/>
            <a:ext cx="4000900" cy="28914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What is Javascript</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GB"/>
              <a:t>JavaScript is a high-level, often just-in-time compiled language that conforms to the ECMAScript standard. It has dynamic typing, prototype-based object-orientation, and first-class functions. It is multi-paradigm, supporting </a:t>
            </a:r>
            <a:endParaRPr/>
          </a:p>
          <a:p>
            <a:pPr indent="457200" lvl="0" marL="0" rtl="0" algn="l">
              <a:spcBef>
                <a:spcPts val="1200"/>
              </a:spcBef>
              <a:spcAft>
                <a:spcPts val="0"/>
              </a:spcAft>
              <a:buNone/>
            </a:pPr>
            <a:r>
              <a:rPr lang="en-GB"/>
              <a:t>1. Event-driven</a:t>
            </a:r>
            <a:endParaRPr/>
          </a:p>
          <a:p>
            <a:pPr indent="457200" lvl="0" marL="0" rtl="0" algn="l">
              <a:spcBef>
                <a:spcPts val="1200"/>
              </a:spcBef>
              <a:spcAft>
                <a:spcPts val="1200"/>
              </a:spcAft>
              <a:buNone/>
            </a:pPr>
            <a:r>
              <a:rPr lang="en-GB"/>
              <a:t>2. Functional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2"/>
          <p:cNvSpPr txBox="1"/>
          <p:nvPr>
            <p:ph idx="1" type="body"/>
          </p:nvPr>
        </p:nvSpPr>
        <p:spPr>
          <a:xfrm>
            <a:off x="311700" y="1152475"/>
            <a:ext cx="3303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Cheat Sheet:</a:t>
            </a:r>
            <a:endParaRPr/>
          </a:p>
          <a:p>
            <a:pPr indent="0" lvl="0" marL="0" rtl="0" algn="l">
              <a:spcBef>
                <a:spcPts val="1200"/>
              </a:spcBef>
              <a:spcAft>
                <a:spcPts val="0"/>
              </a:spcAft>
              <a:buNone/>
            </a:pPr>
            <a:r>
              <a:rPr lang="en-GB" sz="1100" u="sng">
                <a:solidFill>
                  <a:schemeClr val="accent5"/>
                </a:solidFill>
                <a:hlinkClick r:id="rId3">
                  <a:extLst>
                    <a:ext uri="{A12FA001-AC4F-418D-AE19-62706E023703}">
                      <ahyp:hlinkClr val="tx"/>
                    </a:ext>
                  </a:extLst>
                </a:hlinkClick>
              </a:rPr>
              <a:t>Javascript Cheat Sheet</a:t>
            </a:r>
            <a:endParaRPr/>
          </a:p>
          <a:p>
            <a:pPr indent="0" lvl="0" marL="0" rtl="0" algn="l">
              <a:spcBef>
                <a:spcPts val="1200"/>
              </a:spcBef>
              <a:spcAft>
                <a:spcPts val="0"/>
              </a:spcAft>
              <a:buNone/>
            </a:pPr>
            <a:r>
              <a:rPr lang="en-GB"/>
              <a:t>Docs:</a:t>
            </a:r>
            <a:endParaRPr/>
          </a:p>
          <a:p>
            <a:pPr indent="0" lvl="0" marL="0" rtl="0" algn="l">
              <a:spcBef>
                <a:spcPts val="1200"/>
              </a:spcBef>
              <a:spcAft>
                <a:spcPts val="0"/>
              </a:spcAft>
              <a:buNone/>
            </a:pPr>
            <a:r>
              <a:rPr lang="en-GB" sz="1100" u="sng">
                <a:solidFill>
                  <a:schemeClr val="hlink"/>
                </a:solidFill>
                <a:hlinkClick r:id="rId4"/>
              </a:rPr>
              <a:t>JavaScript and HTML DOM Reference</a:t>
            </a:r>
            <a:endParaRPr sz="1100"/>
          </a:p>
          <a:p>
            <a:pPr indent="0" lvl="0" marL="0" rtl="0" algn="l">
              <a:spcBef>
                <a:spcPts val="1200"/>
              </a:spcBef>
              <a:spcAft>
                <a:spcPts val="0"/>
              </a:spcAft>
              <a:buNone/>
            </a:pPr>
            <a:r>
              <a:rPr lang="en-GB" sz="1100" u="sng">
                <a:solidFill>
                  <a:schemeClr val="hlink"/>
                </a:solidFill>
                <a:hlinkClick r:id="rId5"/>
              </a:rPr>
              <a:t>JavaScript | MDN</a:t>
            </a:r>
            <a:endParaRPr sz="1100"/>
          </a:p>
          <a:p>
            <a:pPr indent="0" lvl="0" marL="0" rtl="0" algn="l">
              <a:spcBef>
                <a:spcPts val="1200"/>
              </a:spcBef>
              <a:spcAft>
                <a:spcPts val="0"/>
              </a:spcAft>
              <a:buNone/>
            </a:pPr>
            <a:r>
              <a:rPr lang="en-GB" sz="1100" u="sng">
                <a:solidFill>
                  <a:schemeClr val="hlink"/>
                </a:solidFill>
                <a:hlinkClick r:id="rId6"/>
              </a:rPr>
              <a:t>JavaScript - GeeksforGeeks</a:t>
            </a:r>
            <a:endParaRPr sz="1100"/>
          </a:p>
          <a:p>
            <a:pPr indent="0" lvl="0" marL="0" rtl="0" algn="l">
              <a:spcBef>
                <a:spcPts val="1200"/>
              </a:spcBef>
              <a:spcAft>
                <a:spcPts val="0"/>
              </a:spcAft>
              <a:buNone/>
            </a:pPr>
            <a:r>
              <a:rPr lang="en-GB" sz="1400"/>
              <a:t>Videos:</a:t>
            </a:r>
            <a:endParaRPr sz="1400"/>
          </a:p>
          <a:p>
            <a:pPr indent="0" lvl="0" marL="0" rtl="0" algn="l">
              <a:spcBef>
                <a:spcPts val="1200"/>
              </a:spcBef>
              <a:spcAft>
                <a:spcPts val="1200"/>
              </a:spcAft>
              <a:buNone/>
            </a:pPr>
            <a:r>
              <a:rPr lang="en-GB" sz="1200" u="sng">
                <a:solidFill>
                  <a:schemeClr val="accent5"/>
                </a:solidFill>
                <a:hlinkClick r:id="rId7">
                  <a:extLst>
                    <a:ext uri="{A12FA001-AC4F-418D-AE19-62706E023703}">
                      <ahyp:hlinkClr val="tx"/>
                    </a:ext>
                  </a:extLst>
                </a:hlinkClick>
              </a:rPr>
              <a:t>JavaScript Programming - Full Course</a:t>
            </a:r>
            <a:endParaRPr sz="1200"/>
          </a:p>
        </p:txBody>
      </p:sp>
      <p:sp>
        <p:nvSpPr>
          <p:cNvPr id="193" name="Google Shape;193;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End of day 1</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JS Array and array methods</a:t>
            </a:r>
            <a:endParaRPr/>
          </a:p>
        </p:txBody>
      </p:sp>
      <p:sp>
        <p:nvSpPr>
          <p:cNvPr id="199" name="Google Shape;199;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sz="1400"/>
              <a:t>Talked earlier, an array is a collection of dynamic elements. An array has many methods like </a:t>
            </a:r>
            <a:endParaRPr sz="1400"/>
          </a:p>
          <a:p>
            <a:pPr indent="0" lvl="0" marL="0" rtl="0" algn="l">
              <a:spcBef>
                <a:spcPts val="1200"/>
              </a:spcBef>
              <a:spcAft>
                <a:spcPts val="0"/>
              </a:spcAft>
              <a:buNone/>
            </a:pPr>
            <a:r>
              <a:rPr lang="en-GB" sz="1400"/>
              <a:t>Suppose an array of numbers as</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But when talking about array methods in </a:t>
            </a:r>
            <a:endParaRPr sz="1400"/>
          </a:p>
          <a:p>
            <a:pPr indent="0" lvl="0" marL="0" rtl="0" algn="l">
              <a:spcBef>
                <a:spcPts val="1200"/>
              </a:spcBef>
              <a:spcAft>
                <a:spcPts val="0"/>
              </a:spcAft>
              <a:buNone/>
            </a:pPr>
            <a:r>
              <a:rPr lang="en-GB" sz="1400"/>
              <a:t>Javascript, we generally talk about, methods </a:t>
            </a:r>
            <a:endParaRPr sz="1400"/>
          </a:p>
          <a:p>
            <a:pPr indent="0" lvl="0" marL="0" rtl="0" algn="l">
              <a:spcBef>
                <a:spcPts val="1200"/>
              </a:spcBef>
              <a:spcAft>
                <a:spcPts val="0"/>
              </a:spcAft>
              <a:buNone/>
            </a:pPr>
            <a:r>
              <a:rPr lang="en-GB" sz="1400"/>
              <a:t>like </a:t>
            </a:r>
            <a:endParaRPr sz="1400"/>
          </a:p>
          <a:p>
            <a:pPr indent="0" lvl="0" marL="0" rtl="0" algn="l">
              <a:spcBef>
                <a:spcPts val="1200"/>
              </a:spcBef>
              <a:spcAft>
                <a:spcPts val="0"/>
              </a:spcAft>
              <a:buNone/>
            </a:pPr>
            <a:r>
              <a:rPr lang="en-GB" sz="1400"/>
              <a:t>find(), findIndex(), filter(), map(), reduce()</a:t>
            </a:r>
            <a:endParaRPr sz="1400"/>
          </a:p>
          <a:p>
            <a:pPr indent="0" lvl="0" marL="0" rtl="0" algn="l">
              <a:spcBef>
                <a:spcPts val="1200"/>
              </a:spcBef>
              <a:spcAft>
                <a:spcPts val="0"/>
              </a:spcAft>
              <a:buNone/>
            </a:pPr>
            <a:r>
              <a:t/>
            </a:r>
            <a:endParaRPr sz="1400"/>
          </a:p>
          <a:p>
            <a:pPr indent="0" lvl="0" marL="0" rtl="0" algn="l">
              <a:spcBef>
                <a:spcPts val="1200"/>
              </a:spcBef>
              <a:spcAft>
                <a:spcPts val="1200"/>
              </a:spcAft>
              <a:buNone/>
            </a:pPr>
            <a:r>
              <a:rPr lang="en-GB" sz="1400"/>
              <a:t> </a:t>
            </a:r>
            <a:endParaRPr sz="1400"/>
          </a:p>
        </p:txBody>
      </p:sp>
      <p:pic>
        <p:nvPicPr>
          <p:cNvPr id="200" name="Google Shape;200;p33"/>
          <p:cNvPicPr preferRelativeResize="0"/>
          <p:nvPr/>
        </p:nvPicPr>
        <p:blipFill>
          <a:blip r:embed="rId3">
            <a:alphaModFix/>
          </a:blip>
          <a:stretch>
            <a:fillRect/>
          </a:stretch>
        </p:blipFill>
        <p:spPr>
          <a:xfrm>
            <a:off x="4228675" y="1927425"/>
            <a:ext cx="4603624" cy="22957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find()</a:t>
            </a:r>
            <a:endParaRPr/>
          </a:p>
        </p:txBody>
      </p:sp>
      <p:sp>
        <p:nvSpPr>
          <p:cNvPr id="206" name="Google Shape;206;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457200" lvl="0" marL="0" rtl="0" algn="l">
              <a:spcBef>
                <a:spcPts val="0"/>
              </a:spcBef>
              <a:spcAft>
                <a:spcPts val="0"/>
              </a:spcAft>
              <a:buNone/>
            </a:pPr>
            <a:r>
              <a:rPr lang="en-GB" sz="1400"/>
              <a:t>find() : Find is an array method which take a function as an argument (</a:t>
            </a:r>
            <a:r>
              <a:rPr b="1" lang="en-GB" sz="1400"/>
              <a:t>also known as callbacks</a:t>
            </a:r>
            <a:r>
              <a:rPr lang="en-GB" sz="1400"/>
              <a:t>), returns one of two things</a:t>
            </a:r>
            <a:endParaRPr sz="1400"/>
          </a:p>
          <a:p>
            <a:pPr indent="-317500" lvl="0" marL="457200" rtl="0" algn="l">
              <a:spcBef>
                <a:spcPts val="1200"/>
              </a:spcBef>
              <a:spcAft>
                <a:spcPts val="0"/>
              </a:spcAft>
              <a:buSzPts val="1400"/>
              <a:buAutoNum type="arabicPeriod"/>
            </a:pPr>
            <a:r>
              <a:rPr lang="en-GB" sz="1400"/>
              <a:t>The array element that matches your condition.</a:t>
            </a:r>
            <a:endParaRPr sz="1400"/>
          </a:p>
          <a:p>
            <a:pPr indent="-317500" lvl="0" marL="457200" rtl="0" algn="l">
              <a:spcBef>
                <a:spcPts val="0"/>
              </a:spcBef>
              <a:spcAft>
                <a:spcPts val="0"/>
              </a:spcAft>
              <a:buSzPts val="1400"/>
              <a:buAutoNum type="arabicPeriod"/>
            </a:pPr>
            <a:r>
              <a:rPr b="1" lang="en-GB" sz="1400"/>
              <a:t>undefined </a:t>
            </a:r>
            <a:r>
              <a:rPr lang="en-GB" sz="1400"/>
              <a:t>when the condition is not matched by any of the </a:t>
            </a:r>
            <a:r>
              <a:rPr lang="en-GB" sz="1400"/>
              <a:t>element.</a:t>
            </a:r>
            <a:endParaRPr sz="1400"/>
          </a:p>
          <a:p>
            <a:pPr indent="0" lvl="0" marL="0" rtl="0" algn="l">
              <a:spcBef>
                <a:spcPts val="1200"/>
              </a:spcBef>
              <a:spcAft>
                <a:spcPts val="0"/>
              </a:spcAft>
              <a:buNone/>
            </a:pPr>
            <a:r>
              <a:t/>
            </a:r>
            <a:endParaRPr sz="1400"/>
          </a:p>
          <a:p>
            <a:pPr indent="457200" lvl="0" marL="0" rtl="0" algn="l">
              <a:spcBef>
                <a:spcPts val="1200"/>
              </a:spcBef>
              <a:spcAft>
                <a:spcPts val="0"/>
              </a:spcAft>
              <a:buNone/>
            </a:pPr>
            <a:r>
              <a:rPr lang="en-GB" sz="1400"/>
              <a:t>[🔥, 💯, 😱, 👀,🏀,😤].find( emoji=&gt; emoji.isAngry() ) → 😤</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Learn more about find() method here:</a:t>
            </a:r>
            <a:endParaRPr sz="1400"/>
          </a:p>
          <a:p>
            <a:pPr indent="0" lvl="0" marL="0" rtl="0" algn="l">
              <a:spcBef>
                <a:spcPts val="1200"/>
              </a:spcBef>
              <a:spcAft>
                <a:spcPts val="0"/>
              </a:spcAft>
              <a:buNone/>
            </a:pPr>
            <a:r>
              <a:rPr lang="en-GB" sz="1400" u="sng">
                <a:solidFill>
                  <a:schemeClr val="hlink"/>
                </a:solidFill>
                <a:hlinkClick r:id="rId3"/>
              </a:rPr>
              <a:t>Array.prototype.find() - JavaScript | MDN</a:t>
            </a:r>
            <a:endParaRPr sz="1400"/>
          </a:p>
          <a:p>
            <a:pPr indent="0" lvl="0" marL="0" rtl="0" algn="l">
              <a:spcBef>
                <a:spcPts val="1200"/>
              </a:spcBef>
              <a:spcAft>
                <a:spcPts val="1200"/>
              </a:spcAft>
              <a:buNone/>
            </a:pPr>
            <a:r>
              <a:t/>
            </a:r>
            <a:endParaRPr sz="1400"/>
          </a:p>
        </p:txBody>
      </p:sp>
      <p:pic>
        <p:nvPicPr>
          <p:cNvPr id="207" name="Google Shape;207;p34"/>
          <p:cNvPicPr preferRelativeResize="0"/>
          <p:nvPr/>
        </p:nvPicPr>
        <p:blipFill>
          <a:blip r:embed="rId4">
            <a:alphaModFix/>
          </a:blip>
          <a:stretch>
            <a:fillRect/>
          </a:stretch>
        </p:blipFill>
        <p:spPr>
          <a:xfrm>
            <a:off x="4146000" y="3287500"/>
            <a:ext cx="4686300" cy="704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findIndex()</a:t>
            </a:r>
            <a:endParaRPr/>
          </a:p>
        </p:txBody>
      </p:sp>
      <p:sp>
        <p:nvSpPr>
          <p:cNvPr id="213" name="Google Shape;213;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457200" lvl="0" marL="0" rtl="0" algn="l">
              <a:spcBef>
                <a:spcPts val="0"/>
              </a:spcBef>
              <a:spcAft>
                <a:spcPts val="0"/>
              </a:spcAft>
              <a:buNone/>
            </a:pPr>
            <a:r>
              <a:rPr lang="en-GB" sz="1400"/>
              <a:t>findIndex() : Find is an array method which take a function as an argument (</a:t>
            </a:r>
            <a:r>
              <a:rPr b="1" lang="en-GB" sz="1400"/>
              <a:t>also known as callbacks</a:t>
            </a:r>
            <a:r>
              <a:rPr lang="en-GB" sz="1400"/>
              <a:t>), returns one of two things</a:t>
            </a:r>
            <a:endParaRPr sz="1400"/>
          </a:p>
          <a:p>
            <a:pPr indent="-317500" lvl="0" marL="457200" rtl="0" algn="l">
              <a:spcBef>
                <a:spcPts val="1200"/>
              </a:spcBef>
              <a:spcAft>
                <a:spcPts val="0"/>
              </a:spcAft>
              <a:buSzPts val="1400"/>
              <a:buAutoNum type="arabicPeriod"/>
            </a:pPr>
            <a:r>
              <a:rPr lang="en-GB" sz="1400"/>
              <a:t>The index of first array element that matches your condition.</a:t>
            </a:r>
            <a:endParaRPr sz="1400"/>
          </a:p>
          <a:p>
            <a:pPr indent="-317500" lvl="0" marL="457200" rtl="0" algn="l">
              <a:spcBef>
                <a:spcPts val="0"/>
              </a:spcBef>
              <a:spcAft>
                <a:spcPts val="0"/>
              </a:spcAft>
              <a:buSzPts val="1400"/>
              <a:buAutoNum type="arabicPeriod"/>
            </a:pPr>
            <a:r>
              <a:rPr b="1" lang="en-GB" sz="1400"/>
              <a:t>-1</a:t>
            </a:r>
            <a:r>
              <a:rPr b="1" lang="en-GB" sz="1400"/>
              <a:t> </a:t>
            </a:r>
            <a:r>
              <a:rPr lang="en-GB" sz="1400"/>
              <a:t>when the condition is not matched by any of the element.</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	</a:t>
            </a:r>
            <a:r>
              <a:rPr lang="en-GB" sz="1400"/>
              <a:t>[🏀,🔥, 💯, 😱, 👀,🥎].find( emoji=&gt; emoji.isKickAble()  ) → 0</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Learn more about findIndex() method here:</a:t>
            </a:r>
            <a:endParaRPr sz="1400"/>
          </a:p>
          <a:p>
            <a:pPr indent="0" lvl="0" marL="0" rtl="0" algn="l">
              <a:spcBef>
                <a:spcPts val="1200"/>
              </a:spcBef>
              <a:spcAft>
                <a:spcPts val="0"/>
              </a:spcAft>
              <a:buNone/>
            </a:pPr>
            <a:r>
              <a:rPr lang="en-GB" sz="1400" u="sng">
                <a:solidFill>
                  <a:schemeClr val="hlink"/>
                </a:solidFill>
                <a:hlinkClick r:id="rId3"/>
              </a:rPr>
              <a:t>Array.prototype.findIndex() - JavaScript | MDN</a:t>
            </a:r>
            <a:endParaRPr sz="1400"/>
          </a:p>
          <a:p>
            <a:pPr indent="0" lvl="0" marL="0" rtl="0" algn="l">
              <a:spcBef>
                <a:spcPts val="1200"/>
              </a:spcBef>
              <a:spcAft>
                <a:spcPts val="1200"/>
              </a:spcAft>
              <a:buNone/>
            </a:pPr>
            <a:r>
              <a:t/>
            </a:r>
            <a:endParaRPr sz="1400"/>
          </a:p>
        </p:txBody>
      </p:sp>
      <p:pic>
        <p:nvPicPr>
          <p:cNvPr id="214" name="Google Shape;214;p35"/>
          <p:cNvPicPr preferRelativeResize="0"/>
          <p:nvPr/>
        </p:nvPicPr>
        <p:blipFill>
          <a:blip r:embed="rId4">
            <a:alphaModFix/>
          </a:blip>
          <a:stretch>
            <a:fillRect/>
          </a:stretch>
        </p:blipFill>
        <p:spPr>
          <a:xfrm>
            <a:off x="4162650" y="3272625"/>
            <a:ext cx="4669651" cy="10858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map</a:t>
            </a:r>
            <a:r>
              <a:rPr lang="en-GB"/>
              <a:t>()</a:t>
            </a:r>
            <a:endParaRPr/>
          </a:p>
        </p:txBody>
      </p:sp>
      <p:sp>
        <p:nvSpPr>
          <p:cNvPr id="220" name="Google Shape;220;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GB" sz="1400"/>
              <a:t>map</a:t>
            </a:r>
            <a:r>
              <a:rPr lang="en-GB" sz="1400"/>
              <a:t>() : Map is an array method which take a function as an argument (</a:t>
            </a:r>
            <a:r>
              <a:rPr b="1" lang="en-GB" sz="1400"/>
              <a:t>also known as callbacks</a:t>
            </a:r>
            <a:r>
              <a:rPr lang="en-GB" sz="1400"/>
              <a:t>), </a:t>
            </a:r>
            <a:r>
              <a:rPr lang="en-GB" sz="1400"/>
              <a:t>and</a:t>
            </a:r>
            <a:r>
              <a:rPr lang="en-GB" sz="1400"/>
              <a:t> returns a new array with transformation applied.</a:t>
            </a:r>
            <a:endParaRPr sz="1400"/>
          </a:p>
          <a:p>
            <a:pPr indent="0" lvl="0" marL="0" rtl="0" algn="l">
              <a:spcBef>
                <a:spcPts val="1200"/>
              </a:spcBef>
              <a:spcAft>
                <a:spcPts val="0"/>
              </a:spcAft>
              <a:buNone/>
            </a:pPr>
            <a:r>
              <a:t/>
            </a:r>
            <a:endParaRPr sz="1400"/>
          </a:p>
          <a:p>
            <a:pPr indent="457200" lvl="0" marL="0" rtl="0" algn="l">
              <a:spcBef>
                <a:spcPts val="1200"/>
              </a:spcBef>
              <a:spcAft>
                <a:spcPts val="0"/>
              </a:spcAft>
              <a:buNone/>
            </a:pPr>
            <a:r>
              <a:rPr lang="en-GB" sz="1400"/>
              <a:t>[1,2,3,4,5].map(num=&gt;num*2) → [2,4,6,8,10]</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Learn more about map() method here:</a:t>
            </a:r>
            <a:endParaRPr sz="1400"/>
          </a:p>
          <a:p>
            <a:pPr indent="0" lvl="0" marL="0" rtl="0" algn="l">
              <a:spcBef>
                <a:spcPts val="1200"/>
              </a:spcBef>
              <a:spcAft>
                <a:spcPts val="0"/>
              </a:spcAft>
              <a:buNone/>
            </a:pPr>
            <a:r>
              <a:rPr lang="en-GB" sz="1400" u="sng">
                <a:solidFill>
                  <a:schemeClr val="hlink"/>
                </a:solidFill>
                <a:hlinkClick r:id="rId3"/>
              </a:rPr>
              <a:t>Array.prototype.map() - JavaScript | MDN</a:t>
            </a:r>
            <a:endParaRPr sz="1400"/>
          </a:p>
          <a:p>
            <a:pPr indent="0" lvl="0" marL="0" rtl="0" algn="l">
              <a:spcBef>
                <a:spcPts val="1200"/>
              </a:spcBef>
              <a:spcAft>
                <a:spcPts val="1200"/>
              </a:spcAft>
              <a:buNone/>
            </a:pPr>
            <a:r>
              <a:t/>
            </a:r>
            <a:endParaRPr sz="1400"/>
          </a:p>
        </p:txBody>
      </p:sp>
      <p:pic>
        <p:nvPicPr>
          <p:cNvPr id="221" name="Google Shape;221;p36"/>
          <p:cNvPicPr preferRelativeResize="0"/>
          <p:nvPr/>
        </p:nvPicPr>
        <p:blipFill>
          <a:blip r:embed="rId4">
            <a:alphaModFix/>
          </a:blip>
          <a:stretch>
            <a:fillRect/>
          </a:stretch>
        </p:blipFill>
        <p:spPr>
          <a:xfrm>
            <a:off x="5022300" y="2862725"/>
            <a:ext cx="3810000" cy="17526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filter</a:t>
            </a:r>
            <a:r>
              <a:rPr lang="en-GB"/>
              <a:t>()</a:t>
            </a:r>
            <a:endParaRPr/>
          </a:p>
        </p:txBody>
      </p:sp>
      <p:sp>
        <p:nvSpPr>
          <p:cNvPr id="227" name="Google Shape;227;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GB" sz="1400"/>
              <a:t>filter</a:t>
            </a:r>
            <a:r>
              <a:rPr lang="en-GB" sz="1400"/>
              <a:t>() : </a:t>
            </a:r>
            <a:r>
              <a:rPr lang="en-GB" sz="1400"/>
              <a:t>filter</a:t>
            </a:r>
            <a:r>
              <a:rPr lang="en-GB" sz="1400"/>
              <a:t> is an array method which take a function as an argument (</a:t>
            </a:r>
            <a:r>
              <a:rPr b="1" lang="en-GB" sz="1400"/>
              <a:t>also known as callbacks</a:t>
            </a:r>
            <a:r>
              <a:rPr lang="en-GB" sz="1400"/>
              <a:t>), and returns a</a:t>
            </a:r>
            <a:r>
              <a:rPr lang="en-GB" sz="1400"/>
              <a:t> new array which satisfies the given condition</a:t>
            </a:r>
            <a:endParaRPr sz="1400"/>
          </a:p>
          <a:p>
            <a:pPr indent="0" lvl="0" marL="0" rtl="0" algn="l">
              <a:spcBef>
                <a:spcPts val="1200"/>
              </a:spcBef>
              <a:spcAft>
                <a:spcPts val="0"/>
              </a:spcAft>
              <a:buNone/>
            </a:pPr>
            <a:r>
              <a:t/>
            </a:r>
            <a:endParaRPr sz="1400"/>
          </a:p>
          <a:p>
            <a:pPr indent="457200" lvl="0" marL="0" rtl="0" algn="l">
              <a:spcBef>
                <a:spcPts val="1200"/>
              </a:spcBef>
              <a:spcAft>
                <a:spcPts val="0"/>
              </a:spcAft>
              <a:buNone/>
            </a:pPr>
            <a:r>
              <a:rPr lang="en-GB" sz="1400"/>
              <a:t>[</a:t>
            </a:r>
            <a:r>
              <a:rPr lang="en-GB" sz="1400"/>
              <a:t>😂, 🥲, 😕, 😳, 🥳</a:t>
            </a:r>
            <a:r>
              <a:rPr lang="en-GB" sz="1400"/>
              <a:t>].map(emoji=&gt;emoji.isHappy()) → [</a:t>
            </a:r>
            <a:r>
              <a:rPr lang="en-GB" sz="1400"/>
              <a:t>😂, 🥳</a:t>
            </a:r>
            <a:r>
              <a:rPr lang="en-GB" sz="1400"/>
              <a:t>]</a:t>
            </a:r>
            <a:endParaRPr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Learn more about filter() method here:</a:t>
            </a:r>
            <a:endParaRPr sz="1400"/>
          </a:p>
          <a:p>
            <a:pPr indent="0" lvl="0" marL="0" rtl="0" algn="l">
              <a:spcBef>
                <a:spcPts val="1200"/>
              </a:spcBef>
              <a:spcAft>
                <a:spcPts val="0"/>
              </a:spcAft>
              <a:buNone/>
            </a:pPr>
            <a:r>
              <a:rPr lang="en-GB" sz="1400" u="sng">
                <a:solidFill>
                  <a:schemeClr val="hlink"/>
                </a:solidFill>
                <a:hlinkClick r:id="rId3"/>
              </a:rPr>
              <a:t>Array.prototype.filter() - JavaScript | MDN</a:t>
            </a:r>
            <a:endParaRPr sz="1400"/>
          </a:p>
          <a:p>
            <a:pPr indent="0" lvl="0" marL="0" rtl="0" algn="l">
              <a:spcBef>
                <a:spcPts val="1200"/>
              </a:spcBef>
              <a:spcAft>
                <a:spcPts val="1200"/>
              </a:spcAft>
              <a:buNone/>
            </a:pPr>
            <a:r>
              <a:t/>
            </a:r>
            <a:endParaRPr sz="1400"/>
          </a:p>
        </p:txBody>
      </p:sp>
      <p:pic>
        <p:nvPicPr>
          <p:cNvPr id="228" name="Google Shape;228;p37"/>
          <p:cNvPicPr preferRelativeResize="0"/>
          <p:nvPr/>
        </p:nvPicPr>
        <p:blipFill>
          <a:blip r:embed="rId4">
            <a:alphaModFix/>
          </a:blip>
          <a:stretch>
            <a:fillRect/>
          </a:stretch>
        </p:blipFill>
        <p:spPr>
          <a:xfrm>
            <a:off x="5015775" y="2703750"/>
            <a:ext cx="3816525" cy="20389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reduce</a:t>
            </a:r>
            <a:r>
              <a:rPr lang="en-GB"/>
              <a:t>()</a:t>
            </a:r>
            <a:endParaRPr/>
          </a:p>
        </p:txBody>
      </p:sp>
      <p:sp>
        <p:nvSpPr>
          <p:cNvPr id="234" name="Google Shape;234;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GB" sz="1400"/>
              <a:t>reduce</a:t>
            </a:r>
            <a:r>
              <a:rPr lang="en-GB" sz="1400"/>
              <a:t>() : reduce is an array method which take a function as an argument (</a:t>
            </a:r>
            <a:r>
              <a:rPr b="1" lang="en-GB" sz="1400"/>
              <a:t>also known as callbacks</a:t>
            </a:r>
            <a:r>
              <a:rPr lang="en-GB" sz="1400"/>
              <a:t>), and returns a single element that is </a:t>
            </a:r>
            <a:r>
              <a:rPr b="1" lang="en-GB" sz="1400"/>
              <a:t>aggregated by the callback. </a:t>
            </a:r>
            <a:r>
              <a:rPr lang="en-GB" sz="1400" u="sng"/>
              <a:t>One of the feared thing in JS</a:t>
            </a:r>
            <a:endParaRPr sz="1400" u="sng"/>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	</a:t>
            </a:r>
            <a:r>
              <a:rPr b="1" lang="en-GB" sz="1400"/>
              <a:t>Lets do a hands on </a:t>
            </a:r>
            <a:endParaRPr b="1" sz="1400"/>
          </a:p>
          <a:p>
            <a:pPr indent="0" lvl="0" marL="0" rtl="0" algn="l">
              <a:spcBef>
                <a:spcPts val="1200"/>
              </a:spcBef>
              <a:spcAft>
                <a:spcPts val="0"/>
              </a:spcAft>
              <a:buNone/>
            </a:pPr>
            <a:r>
              <a:t/>
            </a:r>
            <a:endParaRPr sz="1400"/>
          </a:p>
          <a:p>
            <a:pPr indent="0" lvl="0" marL="0" rtl="0" algn="l">
              <a:spcBef>
                <a:spcPts val="1200"/>
              </a:spcBef>
              <a:spcAft>
                <a:spcPts val="0"/>
              </a:spcAft>
              <a:buNone/>
            </a:pPr>
            <a:r>
              <a:rPr lang="en-GB" sz="1400"/>
              <a:t>Learn more about reduce() method here:</a:t>
            </a:r>
            <a:endParaRPr sz="1400"/>
          </a:p>
          <a:p>
            <a:pPr indent="0" lvl="0" marL="0" rtl="0" algn="l">
              <a:spcBef>
                <a:spcPts val="1200"/>
              </a:spcBef>
              <a:spcAft>
                <a:spcPts val="0"/>
              </a:spcAft>
              <a:buNone/>
            </a:pPr>
            <a:r>
              <a:rPr lang="en-GB" sz="1400" u="sng">
                <a:solidFill>
                  <a:schemeClr val="hlink"/>
                </a:solidFill>
                <a:hlinkClick r:id="rId3"/>
              </a:rPr>
              <a:t>Array.prototype.reduce() - JavaScript | MDN</a:t>
            </a:r>
            <a:endParaRPr sz="1400"/>
          </a:p>
          <a:p>
            <a:pPr indent="0" lvl="0" marL="0" rtl="0" algn="l">
              <a:spcBef>
                <a:spcPts val="1200"/>
              </a:spcBef>
              <a:spcAft>
                <a:spcPts val="1200"/>
              </a:spcAft>
              <a:buNone/>
            </a:pPr>
            <a:r>
              <a:t/>
            </a:r>
            <a:endParaRPr sz="14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Lets revise</a:t>
            </a:r>
            <a:endParaRPr/>
          </a:p>
        </p:txBody>
      </p:sp>
      <p:sp>
        <p:nvSpPr>
          <p:cNvPr id="240" name="Google Shape;240;p39"/>
          <p:cNvSpPr txBox="1"/>
          <p:nvPr>
            <p:ph idx="1" type="body"/>
          </p:nvPr>
        </p:nvSpPr>
        <p:spPr>
          <a:xfrm>
            <a:off x="311700" y="1017725"/>
            <a:ext cx="8520600" cy="37806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en-GB" sz="1200"/>
              <a:t>find -&gt; search and get 1st element that matches the condition</a:t>
            </a:r>
            <a:endParaRPr sz="1200"/>
          </a:p>
          <a:p>
            <a:pPr indent="0" lvl="0" marL="457200" rtl="0" algn="l">
              <a:spcBef>
                <a:spcPts val="1200"/>
              </a:spcBef>
              <a:spcAft>
                <a:spcPts val="0"/>
              </a:spcAft>
              <a:buNone/>
            </a:pPr>
            <a:r>
              <a:t/>
            </a:r>
            <a:endParaRPr sz="1200"/>
          </a:p>
          <a:p>
            <a:pPr indent="-304800" lvl="0" marL="457200" rtl="0" algn="l">
              <a:spcBef>
                <a:spcPts val="1200"/>
              </a:spcBef>
              <a:spcAft>
                <a:spcPts val="0"/>
              </a:spcAft>
              <a:buSzPts val="1200"/>
              <a:buChar char="●"/>
            </a:pPr>
            <a:r>
              <a:rPr lang="en-GB" sz="1200"/>
              <a:t>findIndex() -&gt; get index of 1st element that matches the condition</a:t>
            </a:r>
            <a:endParaRPr sz="1200"/>
          </a:p>
          <a:p>
            <a:pPr indent="0" lvl="0" marL="457200" rtl="0" algn="l">
              <a:spcBef>
                <a:spcPts val="1200"/>
              </a:spcBef>
              <a:spcAft>
                <a:spcPts val="0"/>
              </a:spcAft>
              <a:buNone/>
            </a:pPr>
            <a:r>
              <a:t/>
            </a:r>
            <a:endParaRPr sz="1200"/>
          </a:p>
          <a:p>
            <a:pPr indent="-304800" lvl="0" marL="457200" rtl="0" algn="l">
              <a:spcBef>
                <a:spcPts val="1200"/>
              </a:spcBef>
              <a:spcAft>
                <a:spcPts val="0"/>
              </a:spcAft>
              <a:buSzPts val="1200"/>
              <a:buChar char="●"/>
            </a:pPr>
            <a:r>
              <a:rPr lang="en-GB" sz="1200"/>
              <a:t>map() -&gt; transform every element of the array.</a:t>
            </a:r>
            <a:endParaRPr sz="1200"/>
          </a:p>
          <a:p>
            <a:pPr indent="0" lvl="0" marL="457200" rtl="0" algn="l">
              <a:spcBef>
                <a:spcPts val="1200"/>
              </a:spcBef>
              <a:spcAft>
                <a:spcPts val="0"/>
              </a:spcAft>
              <a:buNone/>
            </a:pPr>
            <a:r>
              <a:t/>
            </a:r>
            <a:endParaRPr sz="1200"/>
          </a:p>
          <a:p>
            <a:pPr indent="-304800" lvl="0" marL="457200" rtl="0" algn="l">
              <a:spcBef>
                <a:spcPts val="1200"/>
              </a:spcBef>
              <a:spcAft>
                <a:spcPts val="0"/>
              </a:spcAft>
              <a:buSzPts val="1200"/>
              <a:buChar char="●"/>
            </a:pPr>
            <a:r>
              <a:rPr lang="en-GB" sz="1200"/>
              <a:t>filter() -&gt; get a new array of all the elements of that array </a:t>
            </a:r>
            <a:r>
              <a:rPr lang="en-GB" sz="1200"/>
              <a:t>which</a:t>
            </a:r>
            <a:r>
              <a:rPr lang="en-GB" sz="1200"/>
              <a:t> </a:t>
            </a:r>
            <a:endParaRPr sz="1200"/>
          </a:p>
          <a:p>
            <a:pPr indent="0" lvl="0" marL="914400" rtl="0" algn="l">
              <a:spcBef>
                <a:spcPts val="1200"/>
              </a:spcBef>
              <a:spcAft>
                <a:spcPts val="0"/>
              </a:spcAft>
              <a:buNone/>
            </a:pPr>
            <a:r>
              <a:rPr lang="en-GB" sz="1200"/>
              <a:t>matches the condition</a:t>
            </a:r>
            <a:endParaRPr sz="1200"/>
          </a:p>
          <a:p>
            <a:pPr indent="0" lvl="0" marL="0" rtl="0" algn="l">
              <a:spcBef>
                <a:spcPts val="1200"/>
              </a:spcBef>
              <a:spcAft>
                <a:spcPts val="0"/>
              </a:spcAft>
              <a:buNone/>
            </a:pPr>
            <a:r>
              <a:t/>
            </a:r>
            <a:endParaRPr sz="1200"/>
          </a:p>
          <a:p>
            <a:pPr indent="-304800" lvl="0" marL="457200" rtl="0" algn="l">
              <a:spcBef>
                <a:spcPts val="1200"/>
              </a:spcBef>
              <a:spcAft>
                <a:spcPts val="0"/>
              </a:spcAft>
              <a:buSzPts val="1200"/>
              <a:buChar char="●"/>
            </a:pPr>
            <a:r>
              <a:rPr lang="en-GB" sz="1200"/>
              <a:t>reduce() -&gt; get a single element that is formed by using all the elements of the given message	</a:t>
            </a:r>
            <a:endParaRPr sz="1200"/>
          </a:p>
        </p:txBody>
      </p:sp>
      <p:pic>
        <p:nvPicPr>
          <p:cNvPr id="241" name="Google Shape;241;p39"/>
          <p:cNvPicPr preferRelativeResize="0"/>
          <p:nvPr/>
        </p:nvPicPr>
        <p:blipFill rotWithShape="1">
          <a:blip r:embed="rId3">
            <a:alphaModFix/>
          </a:blip>
          <a:srcRect b="33408" l="0" r="0" t="24152"/>
          <a:stretch/>
        </p:blipFill>
        <p:spPr>
          <a:xfrm>
            <a:off x="5747325" y="0"/>
            <a:ext cx="3396676" cy="312325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40"/>
          <p:cNvPicPr preferRelativeResize="0"/>
          <p:nvPr/>
        </p:nvPicPr>
        <p:blipFill>
          <a:blip r:embed="rId3">
            <a:alphaModFix/>
          </a:blip>
          <a:stretch>
            <a:fillRect/>
          </a:stretch>
        </p:blipFill>
        <p:spPr>
          <a:xfrm>
            <a:off x="0" y="0"/>
            <a:ext cx="4572000" cy="5020875"/>
          </a:xfrm>
          <a:prstGeom prst="rect">
            <a:avLst/>
          </a:prstGeom>
          <a:noFill/>
          <a:ln>
            <a:noFill/>
          </a:ln>
        </p:spPr>
      </p:pic>
      <p:pic>
        <p:nvPicPr>
          <p:cNvPr id="247" name="Google Shape;247;p40"/>
          <p:cNvPicPr preferRelativeResize="0"/>
          <p:nvPr/>
        </p:nvPicPr>
        <p:blipFill>
          <a:blip r:embed="rId4">
            <a:alphaModFix/>
          </a:blip>
          <a:stretch>
            <a:fillRect/>
          </a:stretch>
        </p:blipFill>
        <p:spPr>
          <a:xfrm>
            <a:off x="4572000" y="0"/>
            <a:ext cx="4522624" cy="2571750"/>
          </a:xfrm>
          <a:prstGeom prst="rect">
            <a:avLst/>
          </a:prstGeom>
          <a:noFill/>
          <a:ln>
            <a:noFill/>
          </a:ln>
        </p:spPr>
      </p:pic>
      <p:pic>
        <p:nvPicPr>
          <p:cNvPr id="248" name="Google Shape;248;p40"/>
          <p:cNvPicPr preferRelativeResize="0"/>
          <p:nvPr/>
        </p:nvPicPr>
        <p:blipFill>
          <a:blip r:embed="rId5">
            <a:alphaModFix/>
          </a:blip>
          <a:stretch>
            <a:fillRect/>
          </a:stretch>
        </p:blipFill>
        <p:spPr>
          <a:xfrm>
            <a:off x="4572000" y="2571750"/>
            <a:ext cx="4522625" cy="24193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t>The Fetch API provides an interface for fetching resources (including across the network). It allows programmers to get content of a url. The content can be</a:t>
            </a:r>
            <a:endParaRPr sz="1400"/>
          </a:p>
          <a:p>
            <a:pPr indent="-317500" lvl="0" marL="457200" rtl="0" algn="l">
              <a:spcBef>
                <a:spcPts val="1200"/>
              </a:spcBef>
              <a:spcAft>
                <a:spcPts val="0"/>
              </a:spcAft>
              <a:buSzPts val="1400"/>
              <a:buChar char="●"/>
            </a:pPr>
            <a:r>
              <a:rPr lang="en-GB" sz="1400"/>
              <a:t>JSON</a:t>
            </a:r>
            <a:endParaRPr sz="1400"/>
          </a:p>
          <a:p>
            <a:pPr indent="-317500" lvl="0" marL="457200" rtl="0" algn="l">
              <a:spcBef>
                <a:spcPts val="0"/>
              </a:spcBef>
              <a:spcAft>
                <a:spcPts val="0"/>
              </a:spcAft>
              <a:buSzPts val="1400"/>
              <a:buChar char="●"/>
            </a:pPr>
            <a:r>
              <a:rPr lang="en-GB" sz="1400"/>
              <a:t>Text</a:t>
            </a:r>
            <a:endParaRPr sz="1400"/>
          </a:p>
          <a:p>
            <a:pPr indent="-317500" lvl="0" marL="457200" rtl="0" algn="l">
              <a:spcBef>
                <a:spcPts val="0"/>
              </a:spcBef>
              <a:spcAft>
                <a:spcPts val="0"/>
              </a:spcAft>
              <a:buSzPts val="1400"/>
              <a:buChar char="●"/>
            </a:pPr>
            <a:r>
              <a:rPr lang="en-GB" sz="1400"/>
              <a:t>Blob</a:t>
            </a:r>
            <a:endParaRPr sz="1400"/>
          </a:p>
          <a:p>
            <a:pPr indent="0" lvl="0" marL="0" rtl="0" algn="l">
              <a:spcBef>
                <a:spcPts val="1200"/>
              </a:spcBef>
              <a:spcAft>
                <a:spcPts val="0"/>
              </a:spcAft>
              <a:buNone/>
            </a:pPr>
            <a:r>
              <a:rPr lang="en-GB" sz="1300"/>
              <a:t>The response of fetch is not right away so, we will have to react to its response. Fetch returns a promise (like human beings doing promise). It has 3 states</a:t>
            </a:r>
            <a:endParaRPr sz="1300"/>
          </a:p>
          <a:p>
            <a:pPr indent="-311150" lvl="0" marL="457200" rtl="0" algn="l">
              <a:spcBef>
                <a:spcPts val="1200"/>
              </a:spcBef>
              <a:spcAft>
                <a:spcPts val="0"/>
              </a:spcAft>
              <a:buSzPts val="1300"/>
              <a:buAutoNum type="arabicPeriod"/>
            </a:pPr>
            <a:r>
              <a:rPr lang="en-GB" sz="1300"/>
              <a:t>Pending:  You make your promise - Here is a hope that it may finish</a:t>
            </a:r>
            <a:endParaRPr sz="1300"/>
          </a:p>
          <a:p>
            <a:pPr indent="-311150" lvl="0" marL="457200" rtl="0" algn="l">
              <a:spcBef>
                <a:spcPts val="0"/>
              </a:spcBef>
              <a:spcAft>
                <a:spcPts val="0"/>
              </a:spcAft>
              <a:buSzPts val="1300"/>
              <a:buAutoNum type="arabicPeriod"/>
            </a:pPr>
            <a:r>
              <a:rPr lang="en-GB" sz="1300"/>
              <a:t>Fulfilled: You keep your promise - you will react positively.</a:t>
            </a:r>
            <a:endParaRPr sz="1300"/>
          </a:p>
          <a:p>
            <a:pPr indent="-311150" lvl="0" marL="457200" rtl="0" algn="l">
              <a:spcBef>
                <a:spcPts val="0"/>
              </a:spcBef>
              <a:spcAft>
                <a:spcPts val="0"/>
              </a:spcAft>
              <a:buSzPts val="1300"/>
              <a:buAutoNum type="arabicPeriod"/>
            </a:pPr>
            <a:r>
              <a:rPr lang="en-GB" sz="1300"/>
              <a:t>Rejected: You break your promise - you will pick yourself up.</a:t>
            </a:r>
            <a:endParaRPr sz="1300"/>
          </a:p>
          <a:p>
            <a:pPr indent="0" lvl="0" marL="0" rtl="0" algn="l">
              <a:spcBef>
                <a:spcPts val="1200"/>
              </a:spcBef>
              <a:spcAft>
                <a:spcPts val="1200"/>
              </a:spcAft>
              <a:buNone/>
            </a:pPr>
            <a:r>
              <a:t/>
            </a:r>
            <a:endParaRPr sz="1300"/>
          </a:p>
        </p:txBody>
      </p:sp>
      <p:sp>
        <p:nvSpPr>
          <p:cNvPr id="254" name="Google Shape;254;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Fetch API</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Quickest way to </a:t>
            </a:r>
            <a:r>
              <a:rPr lang="en-GB"/>
              <a:t>run JS?</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300"/>
              <a:t>Open inspect </a:t>
            </a:r>
            <a:r>
              <a:rPr lang="en-GB" sz="1300"/>
              <a:t>element in browser and go to console section, you will see REPL or in a terminal using node.</a:t>
            </a:r>
            <a:endParaRPr sz="1300"/>
          </a:p>
          <a:p>
            <a:pPr indent="0" lvl="0" marL="0" rtl="0" algn="l">
              <a:spcBef>
                <a:spcPts val="1200"/>
              </a:spcBef>
              <a:spcAft>
                <a:spcPts val="1200"/>
              </a:spcAft>
              <a:buNone/>
            </a:pPr>
            <a:r>
              <a:t/>
            </a:r>
            <a:endParaRPr sz="1300"/>
          </a:p>
        </p:txBody>
      </p:sp>
      <p:pic>
        <p:nvPicPr>
          <p:cNvPr id="73" name="Google Shape;73;p15"/>
          <p:cNvPicPr preferRelativeResize="0"/>
          <p:nvPr/>
        </p:nvPicPr>
        <p:blipFill>
          <a:blip r:embed="rId3">
            <a:alphaModFix/>
          </a:blip>
          <a:stretch>
            <a:fillRect/>
          </a:stretch>
        </p:blipFill>
        <p:spPr>
          <a:xfrm>
            <a:off x="311700" y="1719713"/>
            <a:ext cx="2983125" cy="2707976"/>
          </a:xfrm>
          <a:prstGeom prst="rect">
            <a:avLst/>
          </a:prstGeom>
          <a:noFill/>
          <a:ln>
            <a:noFill/>
          </a:ln>
        </p:spPr>
      </p:pic>
      <p:pic>
        <p:nvPicPr>
          <p:cNvPr id="74" name="Google Shape;74;p15"/>
          <p:cNvPicPr preferRelativeResize="0"/>
          <p:nvPr/>
        </p:nvPicPr>
        <p:blipFill rotWithShape="1">
          <a:blip r:embed="rId4">
            <a:alphaModFix/>
          </a:blip>
          <a:srcRect b="0" l="0" r="27792" t="0"/>
          <a:stretch/>
        </p:blipFill>
        <p:spPr>
          <a:xfrm>
            <a:off x="6208850" y="1719725"/>
            <a:ext cx="2623449" cy="26159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2"/>
          <p:cNvSpPr txBox="1"/>
          <p:nvPr>
            <p:ph idx="1" type="body"/>
          </p:nvPr>
        </p:nvSpPr>
        <p:spPr>
          <a:xfrm>
            <a:off x="311700" y="831950"/>
            <a:ext cx="8520600" cy="373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t>Let us try to fetch data from a URL. Lets try it on </a:t>
            </a:r>
            <a:r>
              <a:rPr lang="en-GB" sz="1400" u="sng">
                <a:solidFill>
                  <a:schemeClr val="hlink"/>
                </a:solidFill>
                <a:hlinkClick r:id="rId3"/>
              </a:rPr>
              <a:t>https://jsonplaceholder.typicode.com/users</a:t>
            </a:r>
            <a:endParaRPr sz="1200"/>
          </a:p>
          <a:p>
            <a:pPr indent="0" lvl="0" marL="0" rtl="0" algn="l">
              <a:spcBef>
                <a:spcPts val="1200"/>
              </a:spcBef>
              <a:spcAft>
                <a:spcPts val="0"/>
              </a:spcAft>
              <a:buNone/>
            </a:pPr>
            <a:r>
              <a:t/>
            </a:r>
            <a:endParaRPr sz="1200"/>
          </a:p>
          <a:p>
            <a:pPr indent="0" lvl="0" marL="0" rtl="0" algn="l">
              <a:spcBef>
                <a:spcPts val="1200"/>
              </a:spcBef>
              <a:spcAft>
                <a:spcPts val="0"/>
              </a:spcAft>
              <a:buNone/>
            </a:pPr>
            <a:r>
              <a:rPr lang="en-GB" sz="1200"/>
              <a:t>Please install this extension</a:t>
            </a:r>
            <a:endParaRPr sz="1200"/>
          </a:p>
          <a:p>
            <a:pPr indent="0" lvl="0" marL="0" rtl="0" algn="l">
              <a:spcBef>
                <a:spcPts val="1200"/>
              </a:spcBef>
              <a:spcAft>
                <a:spcPts val="1200"/>
              </a:spcAft>
              <a:buNone/>
            </a:pPr>
            <a:r>
              <a:rPr lang="en-GB" sz="1200" u="sng">
                <a:solidFill>
                  <a:schemeClr val="hlink"/>
                </a:solidFill>
                <a:hlinkClick r:id="rId4"/>
              </a:rPr>
              <a:t>JSON Formatter - Chrome</a:t>
            </a:r>
            <a:endParaRPr sz="1200"/>
          </a:p>
        </p:txBody>
      </p:sp>
      <p:sp>
        <p:nvSpPr>
          <p:cNvPr id="260" name="Google Shape;260;p42"/>
          <p:cNvSpPr txBox="1"/>
          <p:nvPr>
            <p:ph type="title"/>
          </p:nvPr>
        </p:nvSpPr>
        <p:spPr>
          <a:xfrm>
            <a:off x="311700" y="25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Fetch API Hands On</a:t>
            </a:r>
            <a:endParaRPr/>
          </a:p>
        </p:txBody>
      </p:sp>
      <p:pic>
        <p:nvPicPr>
          <p:cNvPr id="261" name="Google Shape;261;p42"/>
          <p:cNvPicPr preferRelativeResize="0"/>
          <p:nvPr/>
        </p:nvPicPr>
        <p:blipFill>
          <a:blip r:embed="rId5">
            <a:alphaModFix/>
          </a:blip>
          <a:stretch>
            <a:fillRect/>
          </a:stretch>
        </p:blipFill>
        <p:spPr>
          <a:xfrm>
            <a:off x="2252450" y="1637075"/>
            <a:ext cx="6757374" cy="27840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43"/>
          <p:cNvSpPr txBox="1"/>
          <p:nvPr>
            <p:ph idx="1" type="body"/>
          </p:nvPr>
        </p:nvSpPr>
        <p:spPr>
          <a:xfrm>
            <a:off x="311700" y="831950"/>
            <a:ext cx="8520600" cy="373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200"/>
              <a:t>There is a concept called event loop that runs Promises or any </a:t>
            </a:r>
            <a:endParaRPr sz="1200"/>
          </a:p>
          <a:p>
            <a:pPr indent="0" lvl="0" marL="0" rtl="0" algn="l">
              <a:spcBef>
                <a:spcPts val="1200"/>
              </a:spcBef>
              <a:spcAft>
                <a:spcPts val="0"/>
              </a:spcAft>
              <a:buNone/>
            </a:pPr>
            <a:r>
              <a:rPr lang="en-GB" sz="1200"/>
              <a:t>Asynchronous</a:t>
            </a:r>
            <a:r>
              <a:rPr lang="en-GB" sz="1200"/>
              <a:t> code in JS, this is one of the advanced topic in</a:t>
            </a:r>
            <a:endParaRPr sz="1200"/>
          </a:p>
          <a:p>
            <a:pPr indent="0" lvl="0" marL="0" rtl="0" algn="l">
              <a:spcBef>
                <a:spcPts val="1200"/>
              </a:spcBef>
              <a:spcAft>
                <a:spcPts val="0"/>
              </a:spcAft>
              <a:buNone/>
            </a:pPr>
            <a:r>
              <a:rPr lang="en-GB" sz="1200"/>
              <a:t>JS, </a:t>
            </a:r>
            <a:endParaRPr sz="1200"/>
          </a:p>
          <a:p>
            <a:pPr indent="0" lvl="0" marL="0" rtl="0" algn="l">
              <a:spcBef>
                <a:spcPts val="1200"/>
              </a:spcBef>
              <a:spcAft>
                <a:spcPts val="0"/>
              </a:spcAft>
              <a:buNone/>
            </a:pPr>
            <a:br>
              <a:rPr lang="en-GB" sz="1200"/>
            </a:br>
            <a:r>
              <a:rPr lang="en-GB" sz="1200"/>
              <a:t>Go through this and </a:t>
            </a:r>
            <a:r>
              <a:rPr lang="en-GB" sz="1200"/>
              <a:t>learn more about event loop</a:t>
            </a:r>
            <a:endParaRPr sz="1200"/>
          </a:p>
          <a:p>
            <a:pPr indent="0" lvl="0" marL="0" rtl="0" algn="l">
              <a:spcBef>
                <a:spcPts val="1200"/>
              </a:spcBef>
              <a:spcAft>
                <a:spcPts val="1200"/>
              </a:spcAft>
              <a:buNone/>
            </a:pPr>
            <a:r>
              <a:rPr lang="en-GB" sz="1200" u="sng">
                <a:solidFill>
                  <a:schemeClr val="hlink"/>
                </a:solidFill>
                <a:hlinkClick r:id="rId3"/>
              </a:rPr>
              <a:t>What the heck is the event loop anyway? </a:t>
            </a:r>
            <a:endParaRPr sz="1200"/>
          </a:p>
        </p:txBody>
      </p:sp>
      <p:sp>
        <p:nvSpPr>
          <p:cNvPr id="267" name="Google Shape;267;p43"/>
          <p:cNvSpPr txBox="1"/>
          <p:nvPr>
            <p:ph type="title"/>
          </p:nvPr>
        </p:nvSpPr>
        <p:spPr>
          <a:xfrm>
            <a:off x="311700" y="25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What really happens inside JS ?</a:t>
            </a:r>
            <a:endParaRPr/>
          </a:p>
        </p:txBody>
      </p:sp>
      <p:pic>
        <p:nvPicPr>
          <p:cNvPr id="268" name="Google Shape;268;p43"/>
          <p:cNvPicPr preferRelativeResize="0"/>
          <p:nvPr/>
        </p:nvPicPr>
        <p:blipFill rotWithShape="1">
          <a:blip r:embed="rId4">
            <a:alphaModFix/>
          </a:blip>
          <a:srcRect b="3567" l="16183" r="22118" t="0"/>
          <a:stretch/>
        </p:blipFill>
        <p:spPr>
          <a:xfrm>
            <a:off x="4733750" y="831950"/>
            <a:ext cx="4098549" cy="36033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4"/>
          <p:cNvSpPr txBox="1"/>
          <p:nvPr>
            <p:ph idx="1" type="body"/>
          </p:nvPr>
        </p:nvSpPr>
        <p:spPr>
          <a:xfrm>
            <a:off x="311700" y="831950"/>
            <a:ext cx="8520600" cy="373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400"/>
              <a:t>Videos:</a:t>
            </a:r>
            <a:endParaRPr sz="1400"/>
          </a:p>
          <a:p>
            <a:pPr indent="0" lvl="0" marL="0" rtl="0" algn="l">
              <a:spcBef>
                <a:spcPts val="1200"/>
              </a:spcBef>
              <a:spcAft>
                <a:spcPts val="0"/>
              </a:spcAft>
              <a:buNone/>
            </a:pPr>
            <a:r>
              <a:rPr lang="en-GB" sz="1400" u="sng">
                <a:solidFill>
                  <a:schemeClr val="hlink"/>
                </a:solidFill>
                <a:hlinkClick r:id="rId3"/>
              </a:rPr>
              <a:t>Asynchronous JavaScript Course (Async/Await, Promises, Callbacks)</a:t>
            </a:r>
            <a:endParaRPr sz="1400"/>
          </a:p>
          <a:p>
            <a:pPr indent="0" lvl="0" marL="0" rtl="0" algn="l">
              <a:spcBef>
                <a:spcPts val="1200"/>
              </a:spcBef>
              <a:spcAft>
                <a:spcPts val="0"/>
              </a:spcAft>
              <a:buNone/>
            </a:pPr>
            <a:r>
              <a:rPr lang="en-GB" sz="1400" u="sng">
                <a:solidFill>
                  <a:schemeClr val="hlink"/>
                </a:solidFill>
                <a:hlinkClick r:id="rId4"/>
              </a:rPr>
              <a:t>Event loop | Will javascript wait?</a:t>
            </a:r>
            <a:endParaRPr sz="1400"/>
          </a:p>
          <a:p>
            <a:pPr indent="0" lvl="0" marL="0" rtl="0" algn="l">
              <a:spcBef>
                <a:spcPts val="1200"/>
              </a:spcBef>
              <a:spcAft>
                <a:spcPts val="0"/>
              </a:spcAft>
              <a:buNone/>
            </a:pPr>
            <a:r>
              <a:rPr lang="en-GB" sz="1400" u="sng">
                <a:solidFill>
                  <a:schemeClr val="hlink"/>
                </a:solidFill>
                <a:hlinkClick r:id="rId5"/>
              </a:rPr>
              <a:t>8 Must Know JavaScript Array Methods</a:t>
            </a:r>
            <a:endParaRPr sz="1500"/>
          </a:p>
          <a:p>
            <a:pPr indent="0" lvl="0" marL="0" rtl="0" algn="l">
              <a:spcBef>
                <a:spcPts val="1200"/>
              </a:spcBef>
              <a:spcAft>
                <a:spcPts val="0"/>
              </a:spcAft>
              <a:buNone/>
            </a:pPr>
            <a:r>
              <a:t/>
            </a:r>
            <a:endParaRPr sz="1500"/>
          </a:p>
          <a:p>
            <a:pPr indent="0" lvl="0" marL="0" rtl="0" algn="l">
              <a:spcBef>
                <a:spcPts val="1200"/>
              </a:spcBef>
              <a:spcAft>
                <a:spcPts val="0"/>
              </a:spcAft>
              <a:buNone/>
            </a:pPr>
            <a:r>
              <a:rPr lang="en-GB" sz="1500"/>
              <a:t>Docs:</a:t>
            </a:r>
            <a:endParaRPr sz="1500"/>
          </a:p>
          <a:p>
            <a:pPr indent="0" lvl="0" marL="0" rtl="0" algn="l">
              <a:spcBef>
                <a:spcPts val="1200"/>
              </a:spcBef>
              <a:spcAft>
                <a:spcPts val="0"/>
              </a:spcAft>
              <a:buNone/>
            </a:pPr>
            <a:r>
              <a:rPr lang="en-GB" sz="1400" u="sng">
                <a:solidFill>
                  <a:schemeClr val="hlink"/>
                </a:solidFill>
                <a:hlinkClick r:id="rId6"/>
              </a:rPr>
              <a:t>JavaScript | MDN</a:t>
            </a:r>
            <a:endParaRPr sz="1400"/>
          </a:p>
          <a:p>
            <a:pPr indent="0" lvl="0" marL="0" rtl="0" algn="l">
              <a:spcBef>
                <a:spcPts val="1200"/>
              </a:spcBef>
              <a:spcAft>
                <a:spcPts val="1200"/>
              </a:spcAft>
              <a:buNone/>
            </a:pPr>
            <a:r>
              <a:rPr lang="en-GB" sz="1400" u="sng">
                <a:solidFill>
                  <a:schemeClr val="hlink"/>
                </a:solidFill>
                <a:hlinkClick r:id="rId7"/>
              </a:rPr>
              <a:t>https://www.youtube.com/c/WebDevSimplified</a:t>
            </a:r>
            <a:endParaRPr sz="1400"/>
          </a:p>
        </p:txBody>
      </p:sp>
      <p:sp>
        <p:nvSpPr>
          <p:cNvPr id="274" name="Google Shape;274;p44"/>
          <p:cNvSpPr txBox="1"/>
          <p:nvPr>
            <p:ph type="title"/>
          </p:nvPr>
        </p:nvSpPr>
        <p:spPr>
          <a:xfrm>
            <a:off x="311700" y="25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End of day - 2</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5"/>
          <p:cNvSpPr txBox="1"/>
          <p:nvPr>
            <p:ph idx="1" type="body"/>
          </p:nvPr>
        </p:nvSpPr>
        <p:spPr>
          <a:xfrm>
            <a:off x="311700" y="831950"/>
            <a:ext cx="8520600" cy="373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GB" sz="1300"/>
              <a:t>“ If this workshop is a lion, then JS is a </a:t>
            </a:r>
            <a:r>
              <a:rPr i="1" lang="en-GB" sz="1300"/>
              <a:t>dinosaur. It’s huge ”</a:t>
            </a:r>
            <a:endParaRPr i="1" sz="1300"/>
          </a:p>
          <a:p>
            <a:pPr indent="0" lvl="0" marL="0" rtl="0" algn="l">
              <a:spcBef>
                <a:spcPts val="1200"/>
              </a:spcBef>
              <a:spcAft>
                <a:spcPts val="0"/>
              </a:spcAft>
              <a:buNone/>
            </a:pPr>
            <a:r>
              <a:rPr lang="en-GB" sz="1300"/>
              <a:t>So keep learning, keep doing projects and keep learning more. </a:t>
            </a:r>
            <a:br>
              <a:rPr lang="en-GB" sz="1300"/>
            </a:br>
            <a:endParaRPr sz="1300"/>
          </a:p>
          <a:p>
            <a:pPr indent="0" lvl="0" marL="0" rtl="0" algn="l">
              <a:spcBef>
                <a:spcPts val="1200"/>
              </a:spcBef>
              <a:spcAft>
                <a:spcPts val="0"/>
              </a:spcAft>
              <a:buNone/>
            </a:pPr>
            <a:r>
              <a:rPr lang="en-GB" sz="1300"/>
              <a:t>Want to talk about JS?</a:t>
            </a:r>
            <a:endParaRPr sz="1300"/>
          </a:p>
          <a:p>
            <a:pPr indent="-311150" lvl="0" marL="457200" rtl="0" algn="l">
              <a:spcBef>
                <a:spcPts val="1200"/>
              </a:spcBef>
              <a:spcAft>
                <a:spcPts val="0"/>
              </a:spcAft>
              <a:buSzPts val="1300"/>
              <a:buChar char="●"/>
            </a:pPr>
            <a:r>
              <a:rPr lang="en-GB" sz="1300"/>
              <a:t>LinkedIn: </a:t>
            </a:r>
            <a:r>
              <a:rPr lang="en-GB" sz="1300" u="sng">
                <a:solidFill>
                  <a:schemeClr val="hlink"/>
                </a:solidFill>
                <a:hlinkClick r:id="rId3"/>
              </a:rPr>
              <a:t>https://www.linkedin.com/in/nirjalpaudel/</a:t>
            </a:r>
            <a:endParaRPr sz="1300"/>
          </a:p>
          <a:p>
            <a:pPr indent="-311150" lvl="0" marL="457200" rtl="0" algn="l">
              <a:spcBef>
                <a:spcPts val="0"/>
              </a:spcBef>
              <a:spcAft>
                <a:spcPts val="0"/>
              </a:spcAft>
              <a:buSzPts val="1300"/>
              <a:buChar char="●"/>
            </a:pPr>
            <a:r>
              <a:rPr lang="en-GB" sz="1300"/>
              <a:t>Email: </a:t>
            </a:r>
            <a:r>
              <a:rPr lang="en-GB" sz="1300" u="sng">
                <a:solidFill>
                  <a:schemeClr val="hlink"/>
                </a:solidFill>
                <a:hlinkClick r:id="rId4"/>
              </a:rPr>
              <a:t>me@nirjalpaudel.com</a:t>
            </a:r>
            <a:endParaRPr sz="1300"/>
          </a:p>
          <a:p>
            <a:pPr indent="-311150" lvl="0" marL="457200" rtl="0" algn="l">
              <a:spcBef>
                <a:spcPts val="0"/>
              </a:spcBef>
              <a:spcAft>
                <a:spcPts val="0"/>
              </a:spcAft>
              <a:buSzPts val="1300"/>
              <a:buChar char="●"/>
            </a:pPr>
            <a:r>
              <a:rPr lang="en-GB" sz="1300"/>
              <a:t>GitHub: </a:t>
            </a:r>
            <a:r>
              <a:rPr lang="en-GB" sz="1300" u="sng">
                <a:solidFill>
                  <a:schemeClr val="hlink"/>
                </a:solidFill>
                <a:hlinkClick r:id="rId5"/>
              </a:rPr>
              <a:t>https://github.com/n1rjal</a:t>
            </a:r>
            <a:endParaRPr sz="1300"/>
          </a:p>
          <a:p>
            <a:pPr indent="-311150" lvl="0" marL="457200" rtl="0" algn="l">
              <a:spcBef>
                <a:spcPts val="0"/>
              </a:spcBef>
              <a:spcAft>
                <a:spcPts val="0"/>
              </a:spcAft>
              <a:buSzPts val="1300"/>
              <a:buChar char="●"/>
            </a:pPr>
            <a:r>
              <a:rPr lang="en-GB" sz="1300"/>
              <a:t>Facebook: </a:t>
            </a:r>
            <a:r>
              <a:rPr lang="en-GB" sz="1300" u="sng">
                <a:solidFill>
                  <a:schemeClr val="hlink"/>
                </a:solidFill>
                <a:hlinkClick r:id="rId6"/>
              </a:rPr>
              <a:t>https://www.facebook.com/n1rjal/</a:t>
            </a:r>
            <a:endParaRPr sz="1300"/>
          </a:p>
        </p:txBody>
      </p:sp>
      <p:sp>
        <p:nvSpPr>
          <p:cNvPr id="280" name="Google Shape;280;p45"/>
          <p:cNvSpPr txBox="1"/>
          <p:nvPr>
            <p:ph type="title"/>
          </p:nvPr>
        </p:nvSpPr>
        <p:spPr>
          <a:xfrm>
            <a:off x="311700" y="2592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 what now ?</a:t>
            </a:r>
            <a:endParaRPr/>
          </a:p>
        </p:txBody>
      </p:sp>
      <p:pic>
        <p:nvPicPr>
          <p:cNvPr id="281" name="Google Shape;281;p45"/>
          <p:cNvPicPr preferRelativeResize="0"/>
          <p:nvPr/>
        </p:nvPicPr>
        <p:blipFill>
          <a:blip r:embed="rId7">
            <a:alphaModFix/>
          </a:blip>
          <a:stretch>
            <a:fillRect/>
          </a:stretch>
        </p:blipFill>
        <p:spPr>
          <a:xfrm>
            <a:off x="6029689" y="831950"/>
            <a:ext cx="2802610" cy="3736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Where is </a:t>
            </a:r>
            <a:r>
              <a:rPr lang="en-GB"/>
              <a:t>JS used ?</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GB"/>
              <a:t>Web application with vanilla JS</a:t>
            </a:r>
            <a:endParaRPr/>
          </a:p>
          <a:p>
            <a:pPr indent="-342900" lvl="0" marL="457200" rtl="0" algn="l">
              <a:spcBef>
                <a:spcPts val="0"/>
              </a:spcBef>
              <a:spcAft>
                <a:spcPts val="0"/>
              </a:spcAft>
              <a:buSzPts val="1800"/>
              <a:buAutoNum type="arabicPeriod"/>
            </a:pPr>
            <a:r>
              <a:rPr lang="en-GB"/>
              <a:t>Web server with NodeJS </a:t>
            </a:r>
            <a:endParaRPr/>
          </a:p>
          <a:p>
            <a:pPr indent="-342900" lvl="0" marL="457200" rtl="0" algn="l">
              <a:spcBef>
                <a:spcPts val="0"/>
              </a:spcBef>
              <a:spcAft>
                <a:spcPts val="0"/>
              </a:spcAft>
              <a:buSzPts val="1800"/>
              <a:buAutoNum type="arabicPeriod"/>
            </a:pPr>
            <a:r>
              <a:rPr lang="en-GB"/>
              <a:t>Android development with React Native</a:t>
            </a:r>
            <a:endParaRPr/>
          </a:p>
          <a:p>
            <a:pPr indent="-342900" lvl="0" marL="457200" rtl="0" algn="l">
              <a:spcBef>
                <a:spcPts val="0"/>
              </a:spcBef>
              <a:spcAft>
                <a:spcPts val="0"/>
              </a:spcAft>
              <a:buSzPts val="1800"/>
              <a:buAutoNum type="arabicPeriod"/>
            </a:pPr>
            <a:r>
              <a:rPr lang="en-GB"/>
              <a:t>Computer app development with electron, etc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sz="1300" u="sng">
                <a:solidFill>
                  <a:schemeClr val="hlink"/>
                </a:solidFill>
                <a:hlinkClick r:id="rId3"/>
              </a:rPr>
              <a:t>What is JavaScript Used For?: A Complete Guide | Career Karma</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Data types</a:t>
            </a:r>
            <a:endParaRPr/>
          </a:p>
        </p:txBody>
      </p:sp>
      <p:sp>
        <p:nvSpPr>
          <p:cNvPr id="86" name="Google Shape;86;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Different types of data types in JS are listed below</a:t>
            </a:r>
            <a:endParaRPr/>
          </a:p>
          <a:p>
            <a:pPr indent="-342900" lvl="0" marL="457200" rtl="0" algn="l">
              <a:spcBef>
                <a:spcPts val="1200"/>
              </a:spcBef>
              <a:spcAft>
                <a:spcPts val="0"/>
              </a:spcAft>
              <a:buSzPts val="1800"/>
              <a:buAutoNum type="arabicPeriod"/>
            </a:pPr>
            <a:r>
              <a:rPr lang="en-GB"/>
              <a:t>Number → floating point, integer → 1, 2.33, etc</a:t>
            </a:r>
            <a:endParaRPr/>
          </a:p>
          <a:p>
            <a:pPr indent="-342900" lvl="0" marL="457200" rtl="0" algn="l">
              <a:spcBef>
                <a:spcPts val="0"/>
              </a:spcBef>
              <a:spcAft>
                <a:spcPts val="0"/>
              </a:spcAft>
              <a:buSzPts val="1800"/>
              <a:buAutoNum type="arabicPeriod"/>
            </a:pPr>
            <a:r>
              <a:rPr lang="en-GB"/>
              <a:t>String → “Hola”, “Hello”, “LOL”, “YOLO”, etc</a:t>
            </a:r>
            <a:endParaRPr/>
          </a:p>
          <a:p>
            <a:pPr indent="-342900" lvl="0" marL="457200" rtl="0" algn="l">
              <a:spcBef>
                <a:spcPts val="0"/>
              </a:spcBef>
              <a:spcAft>
                <a:spcPts val="0"/>
              </a:spcAft>
              <a:buSzPts val="1800"/>
              <a:buAutoNum type="arabicPeriod"/>
            </a:pPr>
            <a:r>
              <a:rPr lang="en-GB"/>
              <a:t>Boolean → true or false</a:t>
            </a:r>
            <a:endParaRPr/>
          </a:p>
          <a:p>
            <a:pPr indent="-342900" lvl="0" marL="457200" rtl="0" algn="l">
              <a:spcBef>
                <a:spcPts val="0"/>
              </a:spcBef>
              <a:spcAft>
                <a:spcPts val="0"/>
              </a:spcAft>
              <a:buSzPts val="1800"/>
              <a:buAutoNum type="arabicPeriod"/>
            </a:pPr>
            <a:r>
              <a:rPr lang="en-GB"/>
              <a:t>Symbol → Symbol(“Symbol here”)</a:t>
            </a:r>
            <a:endParaRPr/>
          </a:p>
          <a:p>
            <a:pPr indent="-342900" lvl="0" marL="457200" rtl="0" algn="l">
              <a:spcBef>
                <a:spcPts val="0"/>
              </a:spcBef>
              <a:spcAft>
                <a:spcPts val="0"/>
              </a:spcAft>
              <a:buSzPts val="1800"/>
              <a:buAutoNum type="arabicPeriod"/>
            </a:pPr>
            <a:r>
              <a:rPr lang="en-GB"/>
              <a:t>Objects → Array and Objects</a:t>
            </a:r>
            <a:endParaRPr/>
          </a:p>
          <a:p>
            <a:pPr indent="-342900" lvl="0" marL="457200" rtl="0" algn="l">
              <a:spcBef>
                <a:spcPts val="0"/>
              </a:spcBef>
              <a:spcAft>
                <a:spcPts val="0"/>
              </a:spcAft>
              <a:buSzPts val="1800"/>
              <a:buAutoNum type="arabicPeriod"/>
            </a:pPr>
            <a:r>
              <a:rPr lang="en-GB"/>
              <a:t>Undefined</a:t>
            </a:r>
            <a:endParaRPr/>
          </a:p>
          <a:p>
            <a:pPr indent="-342900" lvl="0" marL="457200" rtl="0" algn="l">
              <a:spcBef>
                <a:spcPts val="0"/>
              </a:spcBef>
              <a:spcAft>
                <a:spcPts val="0"/>
              </a:spcAft>
              <a:buSzPts val="1800"/>
              <a:buAutoNum type="arabicPeriod"/>
            </a:pPr>
            <a:r>
              <a:rPr lang="en-GB"/>
              <a:t>Null</a:t>
            </a:r>
            <a:endParaRPr/>
          </a:p>
        </p:txBody>
      </p:sp>
      <p:pic>
        <p:nvPicPr>
          <p:cNvPr id="87" name="Google Shape;87;p17"/>
          <p:cNvPicPr preferRelativeResize="0"/>
          <p:nvPr/>
        </p:nvPicPr>
        <p:blipFill>
          <a:blip r:embed="rId3">
            <a:alphaModFix/>
          </a:blip>
          <a:stretch>
            <a:fillRect/>
          </a:stretch>
        </p:blipFill>
        <p:spPr>
          <a:xfrm>
            <a:off x="5973802" y="1284075"/>
            <a:ext cx="2858501" cy="28725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Objects</a:t>
            </a:r>
            <a:endParaRPr/>
          </a:p>
        </p:txBody>
      </p:sp>
      <p:sp>
        <p:nvSpPr>
          <p:cNvPr id="93" name="Google Shape;9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457200" lvl="0" marL="0" rtl="0" algn="l">
              <a:spcBef>
                <a:spcPts val="0"/>
              </a:spcBef>
              <a:spcAft>
                <a:spcPts val="0"/>
              </a:spcAft>
              <a:buNone/>
            </a:pPr>
            <a:r>
              <a:rPr lang="en-GB"/>
              <a:t>Objects are key value pairs. It takes a key and a value. Every thing is wrapped </a:t>
            </a:r>
            <a:r>
              <a:rPr lang="en-GB"/>
              <a:t>around { and }. It can represent real world things.</a:t>
            </a:r>
            <a:endParaRPr/>
          </a:p>
          <a:p>
            <a:pPr indent="0" lvl="0" marL="0" rtl="0" algn="l">
              <a:spcBef>
                <a:spcPts val="1200"/>
              </a:spcBef>
              <a:spcAft>
                <a:spcPts val="0"/>
              </a:spcAft>
              <a:buNone/>
            </a:pPr>
            <a:r>
              <a:t/>
            </a:r>
            <a:endParaRPr sz="1200"/>
          </a:p>
          <a:p>
            <a:pPr indent="0" lvl="0" marL="0" rtl="0" algn="l">
              <a:spcBef>
                <a:spcPts val="1200"/>
              </a:spcBef>
              <a:spcAft>
                <a:spcPts val="1200"/>
              </a:spcAft>
              <a:buNone/>
            </a:pPr>
            <a:r>
              <a:t/>
            </a:r>
            <a:endParaRPr sz="1200"/>
          </a:p>
        </p:txBody>
      </p:sp>
      <p:pic>
        <p:nvPicPr>
          <p:cNvPr id="94" name="Google Shape;94;p18"/>
          <p:cNvPicPr preferRelativeResize="0"/>
          <p:nvPr/>
        </p:nvPicPr>
        <p:blipFill rotWithShape="1">
          <a:blip r:embed="rId3">
            <a:alphaModFix/>
          </a:blip>
          <a:srcRect b="12426" l="0" r="11433" t="0"/>
          <a:stretch/>
        </p:blipFill>
        <p:spPr>
          <a:xfrm>
            <a:off x="311700" y="2461475"/>
            <a:ext cx="3543025" cy="1718350"/>
          </a:xfrm>
          <a:prstGeom prst="rect">
            <a:avLst/>
          </a:prstGeom>
          <a:noFill/>
          <a:ln>
            <a:noFill/>
          </a:ln>
        </p:spPr>
      </p:pic>
      <p:pic>
        <p:nvPicPr>
          <p:cNvPr id="95" name="Google Shape;95;p18"/>
          <p:cNvPicPr preferRelativeResize="0"/>
          <p:nvPr/>
        </p:nvPicPr>
        <p:blipFill rotWithShape="1">
          <a:blip r:embed="rId4">
            <a:alphaModFix/>
          </a:blip>
          <a:srcRect b="14192" l="0" r="20904" t="0"/>
          <a:stretch/>
        </p:blipFill>
        <p:spPr>
          <a:xfrm>
            <a:off x="5177270" y="2461475"/>
            <a:ext cx="3655031" cy="1718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Array</a:t>
            </a:r>
            <a:endParaRPr/>
          </a:p>
        </p:txBody>
      </p:sp>
      <p:sp>
        <p:nvSpPr>
          <p:cNvPr id="101" name="Google Shape;10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An array is a special variable, which can hold more than one value. Instead of saving values like</a:t>
            </a:r>
            <a:endParaRPr/>
          </a:p>
          <a:p>
            <a:pPr indent="0" lvl="0" marL="0" rtl="0" algn="l">
              <a:spcBef>
                <a:spcPts val="1200"/>
              </a:spcBef>
              <a:spcAft>
                <a:spcPts val="0"/>
              </a:spcAft>
              <a:buNone/>
            </a:pPr>
            <a:r>
              <a:t/>
            </a:r>
            <a:endParaRPr sz="1200"/>
          </a:p>
          <a:p>
            <a:pPr indent="0" lvl="0" marL="0" rtl="0" algn="l">
              <a:spcBef>
                <a:spcPts val="1200"/>
              </a:spcBef>
              <a:spcAft>
                <a:spcPts val="0"/>
              </a:spcAft>
              <a:buNone/>
            </a:pPr>
            <a:r>
              <a:rPr lang="en-GB" sz="1200"/>
              <a:t>NOTE: </a:t>
            </a:r>
            <a:endParaRPr sz="1200"/>
          </a:p>
          <a:p>
            <a:pPr indent="0" lvl="0" marL="0" rtl="0" algn="l">
              <a:spcBef>
                <a:spcPts val="1200"/>
              </a:spcBef>
              <a:spcAft>
                <a:spcPts val="0"/>
              </a:spcAft>
              <a:buNone/>
            </a:pPr>
            <a:r>
              <a:rPr b="1" lang="en-GB" sz="1200"/>
              <a:t>Unlike other languages,array can </a:t>
            </a:r>
            <a:endParaRPr b="1" sz="1200"/>
          </a:p>
          <a:p>
            <a:pPr indent="0" lvl="0" marL="0" rtl="0" algn="l">
              <a:spcBef>
                <a:spcPts val="1200"/>
              </a:spcBef>
              <a:spcAft>
                <a:spcPts val="0"/>
              </a:spcAft>
              <a:buNone/>
            </a:pPr>
            <a:r>
              <a:rPr b="1" lang="en-GB" sz="1200"/>
              <a:t>grow to any length</a:t>
            </a:r>
            <a:endParaRPr b="1" sz="1200"/>
          </a:p>
          <a:p>
            <a:pPr indent="0" lvl="0" marL="0" rtl="0" algn="l">
              <a:spcBef>
                <a:spcPts val="1200"/>
              </a:spcBef>
              <a:spcAft>
                <a:spcPts val="1200"/>
              </a:spcAft>
              <a:buNone/>
            </a:pPr>
            <a:r>
              <a:t/>
            </a:r>
            <a:endParaRPr sz="1150">
              <a:solidFill>
                <a:srgbClr val="000000"/>
              </a:solidFill>
              <a:highlight>
                <a:srgbClr val="FFFFFF"/>
              </a:highlight>
              <a:latin typeface="Courier New"/>
              <a:ea typeface="Courier New"/>
              <a:cs typeface="Courier New"/>
              <a:sym typeface="Courier New"/>
            </a:endParaRPr>
          </a:p>
        </p:txBody>
      </p:sp>
      <p:pic>
        <p:nvPicPr>
          <p:cNvPr id="102" name="Google Shape;102;p19"/>
          <p:cNvPicPr preferRelativeResize="0"/>
          <p:nvPr/>
        </p:nvPicPr>
        <p:blipFill rotWithShape="1">
          <a:blip r:embed="rId3">
            <a:alphaModFix/>
          </a:blip>
          <a:srcRect b="0" l="0" r="21036" t="0"/>
          <a:stretch/>
        </p:blipFill>
        <p:spPr>
          <a:xfrm>
            <a:off x="3111650" y="1687175"/>
            <a:ext cx="5720650" cy="2881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idx="1" type="body"/>
          </p:nvPr>
        </p:nvSpPr>
        <p:spPr>
          <a:xfrm>
            <a:off x="311700" y="1152475"/>
            <a:ext cx="8520600" cy="12393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JavaScript uses the null value to represent the intentional absence of any object value.</a:t>
            </a:r>
            <a:endParaRPr/>
          </a:p>
          <a:p>
            <a:pPr indent="0" lvl="0" marL="0" rtl="0" algn="l">
              <a:spcBef>
                <a:spcPts val="1200"/>
              </a:spcBef>
              <a:spcAft>
                <a:spcPts val="1200"/>
              </a:spcAft>
              <a:buNone/>
            </a:pPr>
            <a:r>
              <a:t/>
            </a:r>
            <a:endParaRPr/>
          </a:p>
        </p:txBody>
      </p:sp>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Null</a:t>
            </a:r>
            <a:endParaRPr/>
          </a:p>
        </p:txBody>
      </p:sp>
      <p:sp>
        <p:nvSpPr>
          <p:cNvPr id="109" name="Google Shape;109;p20"/>
          <p:cNvSpPr txBox="1"/>
          <p:nvPr>
            <p:ph type="title"/>
          </p:nvPr>
        </p:nvSpPr>
        <p:spPr>
          <a:xfrm>
            <a:off x="359625" y="25717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Undefined</a:t>
            </a:r>
            <a:endParaRPr/>
          </a:p>
        </p:txBody>
      </p:sp>
      <p:sp>
        <p:nvSpPr>
          <p:cNvPr id="110" name="Google Shape;110;p20"/>
          <p:cNvSpPr txBox="1"/>
          <p:nvPr>
            <p:ph idx="1" type="body"/>
          </p:nvPr>
        </p:nvSpPr>
        <p:spPr>
          <a:xfrm>
            <a:off x="359625" y="3144450"/>
            <a:ext cx="8472600" cy="18018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GB"/>
              <a:t>Undefined means a variable has been declared but has not yet been assigned a value.</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u="sng">
                <a:solidFill>
                  <a:schemeClr val="hlink"/>
                </a:solidFill>
                <a:hlinkClick r:id="rId3"/>
              </a:rPr>
              <a:t>https://flexiple.com/undefined-vs-null-javascript/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Function</a:t>
            </a:r>
            <a:endParaRPr/>
          </a:p>
        </p:txBody>
      </p:sp>
      <p:sp>
        <p:nvSpPr>
          <p:cNvPr id="116" name="Google Shape;116;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 function is a block of code </a:t>
            </a:r>
            <a:r>
              <a:rPr lang="en-GB"/>
              <a:t>designed</a:t>
            </a:r>
            <a:r>
              <a:rPr lang="en-GB"/>
              <a:t> to do </a:t>
            </a:r>
            <a:r>
              <a:rPr lang="en-GB"/>
              <a:t>a specific</a:t>
            </a:r>
            <a:r>
              <a:rPr lang="en-GB"/>
              <a:t> task. Inspired by digestion system.</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GB"/>
              <a:t>May have a return statement that </a:t>
            </a:r>
            <a:endParaRPr/>
          </a:p>
          <a:p>
            <a:pPr indent="0" lvl="0" marL="0" rtl="0" algn="l">
              <a:spcBef>
                <a:spcPts val="1200"/>
              </a:spcBef>
              <a:spcAft>
                <a:spcPts val="1200"/>
              </a:spcAft>
              <a:buNone/>
            </a:pPr>
            <a:r>
              <a:rPr lang="en-GB"/>
              <a:t>return a value.</a:t>
            </a:r>
            <a:endParaRPr/>
          </a:p>
        </p:txBody>
      </p:sp>
      <p:pic>
        <p:nvPicPr>
          <p:cNvPr id="117" name="Google Shape;117;p21"/>
          <p:cNvPicPr preferRelativeResize="0"/>
          <p:nvPr/>
        </p:nvPicPr>
        <p:blipFill rotWithShape="1">
          <a:blip r:embed="rId3">
            <a:alphaModFix/>
          </a:blip>
          <a:srcRect b="5820" l="0" r="0" t="0"/>
          <a:stretch/>
        </p:blipFill>
        <p:spPr>
          <a:xfrm>
            <a:off x="4793700" y="1895600"/>
            <a:ext cx="4038600" cy="2673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